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Lst>
  <p:sldSz cx="18288000" cy="10287000"/>
  <p:notesSz cx="6858000" cy="9144000"/>
  <p:embeddedFontLst>
    <p:embeddedFont>
      <p:font typeface="Arial Bold" charset="1" panose="020B0802020202020204"/>
      <p:regular r:id="rId54"/>
    </p:embeddedFont>
    <p:embeddedFont>
      <p:font typeface="Daydream" charset="1" panose="00000000000000000000"/>
      <p:regular r:id="rId55"/>
    </p:embeddedFont>
    <p:embeddedFont>
      <p:font typeface="Old Standard Bold" charset="1" panose="02040503050505020303"/>
      <p:regular r:id="rId56"/>
    </p:embeddedFont>
    <p:embeddedFont>
      <p:font typeface="Arial" charset="1" panose="020B0502020202020204"/>
      <p:regular r:id="rId57"/>
    </p:embeddedFont>
    <p:embeddedFont>
      <p:font typeface="Questrial" charset="1" panose="02000000000000000000"/>
      <p:regular r:id="rId58"/>
    </p:embeddedFont>
    <p:embeddedFont>
      <p:font typeface="Arial Italics" charset="1" panose="020B0502020202090204"/>
      <p:regular r:id="rId59"/>
    </p:embeddedFont>
    <p:embeddedFont>
      <p:font typeface="Arial Bold Italics" charset="1" panose="020B0802020202090204"/>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slides/slide1.xml" Type="http://schemas.openxmlformats.org/officeDocument/2006/relationships/slide"/><Relationship Id="rId60" Target="fonts/font60.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2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2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svg" Type="http://schemas.openxmlformats.org/officeDocument/2006/relationships/image"/><Relationship Id="rId11" Target="../media/image23.png" Type="http://schemas.openxmlformats.org/officeDocument/2006/relationships/image"/><Relationship Id="rId12" Target="../media/image24.svg" Type="http://schemas.openxmlformats.org/officeDocument/2006/relationships/image"/><Relationship Id="rId13" Target="../media/image25.png" Type="http://schemas.openxmlformats.org/officeDocument/2006/relationships/image"/><Relationship Id="rId14" Target="../media/image26.svg" Type="http://schemas.openxmlformats.org/officeDocument/2006/relationships/image"/><Relationship Id="rId15" Target="../media/image4.png" Type="http://schemas.openxmlformats.org/officeDocument/2006/relationships/image"/><Relationship Id="rId16" Target="../media/image5.svg" Type="http://schemas.openxmlformats.org/officeDocument/2006/relationships/image"/><Relationship Id="rId17" Target="../media/image6.png" Type="http://schemas.openxmlformats.org/officeDocument/2006/relationships/image"/><Relationship Id="rId18" Target="../media/image7.svg" Type="http://schemas.openxmlformats.org/officeDocument/2006/relationships/image"/><Relationship Id="rId19" Target="../media/image8.png" Type="http://schemas.openxmlformats.org/officeDocument/2006/relationships/image"/><Relationship Id="rId2" Target="../media/image14.png" Type="http://schemas.openxmlformats.org/officeDocument/2006/relationships/image"/><Relationship Id="rId20" Target="../media/image9.svg" Type="http://schemas.openxmlformats.org/officeDocument/2006/relationships/image"/><Relationship Id="rId21" Target="../media/image10.png" Type="http://schemas.openxmlformats.org/officeDocument/2006/relationships/image"/><Relationship Id="rId22" Target="../media/image11.svg" Type="http://schemas.openxmlformats.org/officeDocument/2006/relationships/image"/><Relationship Id="rId23" Target="../media/image12.png" Type="http://schemas.openxmlformats.org/officeDocument/2006/relationships/image"/><Relationship Id="rId24" Target="../media/image13.sv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 Id="rId8" Target="../media/image20.svg" Type="http://schemas.openxmlformats.org/officeDocument/2006/relationships/image"/><Relationship Id="rId9" Target="../media/image21.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svg" Type="http://schemas.openxmlformats.org/officeDocument/2006/relationships/image"/><Relationship Id="rId11" Target="../media/image6.png" Type="http://schemas.openxmlformats.org/officeDocument/2006/relationships/image"/><Relationship Id="rId12" Target="../media/image7.svg" Type="http://schemas.openxmlformats.org/officeDocument/2006/relationships/image"/><Relationship Id="rId13" Target="../media/image8.png" Type="http://schemas.openxmlformats.org/officeDocument/2006/relationships/image"/><Relationship Id="rId14" Target="../media/image9.svg" Type="http://schemas.openxmlformats.org/officeDocument/2006/relationships/image"/><Relationship Id="rId15" Target="../media/image10.png" Type="http://schemas.openxmlformats.org/officeDocument/2006/relationships/image"/><Relationship Id="rId16" Target="../media/image11.svg" Type="http://schemas.openxmlformats.org/officeDocument/2006/relationships/image"/><Relationship Id="rId17" Target="../media/image12.png" Type="http://schemas.openxmlformats.org/officeDocument/2006/relationships/image"/><Relationship Id="rId18" Target="../media/image13.svg" Type="http://schemas.openxmlformats.org/officeDocument/2006/relationships/image"/><Relationship Id="rId2" Target="../media/image30.png" Type="http://schemas.openxmlformats.org/officeDocument/2006/relationships/image"/><Relationship Id="rId3" Target="../media/image31.png" Type="http://schemas.openxmlformats.org/officeDocument/2006/relationships/image"/><Relationship Id="rId4" Target="../media/image32.png" Type="http://schemas.openxmlformats.org/officeDocument/2006/relationships/image"/><Relationship Id="rId5" Target="../media/image33.pn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4.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https://en.wikipedia.org/wiki/Abd%C3%BClmecid_I" TargetMode="External" Type="http://schemas.openxmlformats.org/officeDocument/2006/relationships/hyperlink"/><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media/image34.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5.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6.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https://www.youtube.com/watch?v=qSCIAT-dTHE" TargetMode="External" Type="http://schemas.openxmlformats.org/officeDocument/2006/relationships/hyperlink"/><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10.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3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38.png" Type="http://schemas.openxmlformats.org/officeDocument/2006/relationships/image"/><Relationship Id="rId3" Target="../media/image39.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1.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2.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43.png" Type="http://schemas.openxmlformats.org/officeDocument/2006/relationships/image"/><Relationship Id="rId3" Target="../media/image44.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5.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2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79380"/>
          </a:xfrm>
          <a:custGeom>
            <a:avLst/>
            <a:gdLst/>
            <a:ahLst/>
            <a:cxnLst/>
            <a:rect r="r" b="b" t="t" l="l"/>
            <a:pathLst>
              <a:path h="10279380" w="18288000">
                <a:moveTo>
                  <a:pt x="0" y="0"/>
                </a:moveTo>
                <a:lnTo>
                  <a:pt x="18288000" y="0"/>
                </a:lnTo>
                <a:lnTo>
                  <a:pt x="18288000" y="10279380"/>
                </a:lnTo>
                <a:lnTo>
                  <a:pt x="0" y="10279380"/>
                </a:lnTo>
                <a:lnTo>
                  <a:pt x="0" y="0"/>
                </a:lnTo>
                <a:close/>
              </a:path>
            </a:pathLst>
          </a:custGeom>
          <a:blipFill>
            <a:blip r:embed="rId2">
              <a:alphaModFix amt="75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3471840"/>
            <a:ext cx="18288000" cy="1534191"/>
          </a:xfrm>
          <a:prstGeom prst="rect">
            <a:avLst/>
          </a:prstGeom>
        </p:spPr>
        <p:txBody>
          <a:bodyPr anchor="t" rtlCol="false" tIns="0" lIns="0" bIns="0" rIns="0">
            <a:spAutoFit/>
          </a:bodyPr>
          <a:lstStyle/>
          <a:p>
            <a:pPr algn="ctr">
              <a:lnSpc>
                <a:spcPts val="11217"/>
              </a:lnSpc>
            </a:pPr>
            <a:r>
              <a:rPr lang="en-US" b="true" sz="8012" spc="360">
                <a:solidFill>
                  <a:srgbClr val="0DA33B"/>
                </a:solidFill>
                <a:latin typeface="Arial Bold"/>
                <a:ea typeface="Arial Bold"/>
                <a:cs typeface="Arial Bold"/>
                <a:sym typeface="Arial Bold"/>
              </a:rPr>
              <a:t>THE GREAT IRISH FAMINE</a:t>
            </a:r>
          </a:p>
        </p:txBody>
      </p:sp>
      <p:sp>
        <p:nvSpPr>
          <p:cNvPr name="TextBox 5" id="5"/>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the great irish famine</a:t>
            </a:r>
          </a:p>
        </p:txBody>
      </p:sp>
      <p:sp>
        <p:nvSpPr>
          <p:cNvPr name="TextBox 6" id="6"/>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17</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1845 to 1851</a:t>
            </a:r>
          </a:p>
        </p:txBody>
      </p:sp>
      <p:sp>
        <p:nvSpPr>
          <p:cNvPr name="TextBox 8" id="8"/>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645210"/>
            <a:ext cx="18288000" cy="1244600"/>
          </a:xfrm>
          <a:prstGeom prst="rect">
            <a:avLst/>
          </a:prstGeom>
        </p:spPr>
        <p:txBody>
          <a:bodyPr anchor="t" rtlCol="false" tIns="0" lIns="0" bIns="0" rIns="0">
            <a:spAutoFit/>
          </a:bodyPr>
          <a:lstStyle/>
          <a:p>
            <a:pPr algn="ctr">
              <a:lnSpc>
                <a:spcPts val="9100"/>
              </a:lnSpc>
            </a:pPr>
            <a:r>
              <a:rPr lang="en-US" b="true" sz="6500" spc="292">
                <a:solidFill>
                  <a:srgbClr val="0DA33B"/>
                </a:solidFill>
                <a:latin typeface="Arial Bold"/>
                <a:ea typeface="Arial Bold"/>
                <a:cs typeface="Arial Bold"/>
                <a:sym typeface="Arial Bold"/>
              </a:rPr>
              <a:t>17.2: THE FAMINE YEARS, 1845-1850</a:t>
            </a:r>
          </a:p>
        </p:txBody>
      </p:sp>
      <p:sp>
        <p:nvSpPr>
          <p:cNvPr name="TextBox 4" id="4"/>
          <p:cNvSpPr txBox="true"/>
          <p:nvPr/>
        </p:nvSpPr>
        <p:spPr>
          <a:xfrm rot="0">
            <a:off x="351801" y="3948422"/>
            <a:ext cx="17584398" cy="904875"/>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ea typeface="Daydream"/>
                <a:cs typeface="Daydream"/>
                <a:sym typeface="Daydream"/>
              </a:rPr>
              <a:t>17.2: The famine years, 1845-1850</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17</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1845 to 1851</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1838325"/>
            <a:ext cx="9090156"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potato blight did not affect Ireland alone. Other European countries also lost their potato crops, but they were not as reliant on farming and had other available foods. In Ireland, the farming poor would suffer the effects of famine for years. </a:t>
            </a:r>
          </a:p>
          <a:p>
            <a:pPr algn="l">
              <a:lnSpc>
                <a:spcPts val="3500"/>
              </a:lnSpc>
            </a:pPr>
            <a:r>
              <a:rPr lang="en-US" sz="2500" b="true">
                <a:solidFill>
                  <a:srgbClr val="000000"/>
                </a:solidFill>
                <a:latin typeface="Arial Bold"/>
                <a:ea typeface="Arial Bold"/>
                <a:cs typeface="Arial Bold"/>
                <a:sym typeface="Arial Bold"/>
              </a:rPr>
              <a:t>1845: </a:t>
            </a:r>
            <a:r>
              <a:rPr lang="en-US" sz="2500">
                <a:solidFill>
                  <a:srgbClr val="000000"/>
                </a:solidFill>
                <a:latin typeface="Arial"/>
                <a:ea typeface="Arial"/>
                <a:cs typeface="Arial"/>
                <a:sym typeface="Arial"/>
              </a:rPr>
              <a:t>farmers notice the </a:t>
            </a:r>
            <a:r>
              <a:rPr lang="en-US" sz="2500" b="true">
                <a:solidFill>
                  <a:srgbClr val="000000"/>
                </a:solidFill>
                <a:latin typeface="Arial Bold"/>
                <a:ea typeface="Arial Bold"/>
                <a:cs typeface="Arial Bold"/>
                <a:sym typeface="Arial Bold"/>
              </a:rPr>
              <a:t>potato stalks turning black</a:t>
            </a:r>
            <a:r>
              <a:rPr lang="en-US" sz="2500">
                <a:solidFill>
                  <a:srgbClr val="000000"/>
                </a:solidFill>
                <a:latin typeface="Arial"/>
                <a:ea typeface="Arial"/>
                <a:cs typeface="Arial"/>
                <a:sym typeface="Arial"/>
              </a:rPr>
              <a:t>. Earlier harvest saves the country from mass starvation </a:t>
            </a:r>
          </a:p>
          <a:p>
            <a:pPr algn="l">
              <a:lnSpc>
                <a:spcPts val="3500"/>
              </a:lnSpc>
            </a:pPr>
            <a:r>
              <a:rPr lang="en-US" sz="2500" b="true">
                <a:solidFill>
                  <a:srgbClr val="000000"/>
                </a:solidFill>
                <a:latin typeface="Arial Bold"/>
                <a:ea typeface="Arial Bold"/>
                <a:cs typeface="Arial Bold"/>
                <a:sym typeface="Arial Bold"/>
              </a:rPr>
              <a:t>1846: Two-thirds of the crop lost to blight</a:t>
            </a:r>
            <a:r>
              <a:rPr lang="en-US" sz="2500">
                <a:solidFill>
                  <a:srgbClr val="000000"/>
                </a:solidFill>
                <a:latin typeface="Arial"/>
                <a:ea typeface="Arial"/>
                <a:cs typeface="Arial"/>
                <a:sym typeface="Arial"/>
              </a:rPr>
              <a:t>. The poorest began to starve. Diseases such as </a:t>
            </a:r>
            <a:r>
              <a:rPr lang="en-US" sz="2500" b="true">
                <a:solidFill>
                  <a:srgbClr val="000000"/>
                </a:solidFill>
                <a:latin typeface="Arial Bold"/>
                <a:ea typeface="Arial Bold"/>
                <a:cs typeface="Arial Bold"/>
                <a:sym typeface="Arial Bold"/>
              </a:rPr>
              <a:t>tuberculosis</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measles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scarlet fever </a:t>
            </a:r>
            <a:r>
              <a:rPr lang="en-US" sz="2500">
                <a:solidFill>
                  <a:srgbClr val="000000"/>
                </a:solidFill>
                <a:latin typeface="Arial"/>
                <a:ea typeface="Arial"/>
                <a:cs typeface="Arial"/>
                <a:sym typeface="Arial"/>
              </a:rPr>
              <a:t>kill many.</a:t>
            </a:r>
          </a:p>
          <a:p>
            <a:pPr algn="l">
              <a:lnSpc>
                <a:spcPts val="3500"/>
              </a:lnSpc>
            </a:pPr>
            <a:r>
              <a:rPr lang="en-US" sz="2500" b="true">
                <a:solidFill>
                  <a:srgbClr val="000000"/>
                </a:solidFill>
                <a:latin typeface="Arial Bold"/>
                <a:ea typeface="Arial Bold"/>
                <a:cs typeface="Arial Bold"/>
                <a:sym typeface="Arial Bold"/>
              </a:rPr>
              <a:t>1847:</a:t>
            </a:r>
            <a:r>
              <a:rPr lang="en-US" sz="2500">
                <a:solidFill>
                  <a:srgbClr val="000000"/>
                </a:solidFill>
                <a:latin typeface="Arial"/>
                <a:ea typeface="Arial"/>
                <a:cs typeface="Arial"/>
                <a:sym typeface="Arial"/>
              </a:rPr>
              <a:t> No potato blight but crop too small – </a:t>
            </a:r>
            <a:r>
              <a:rPr lang="en-US" sz="2500" b="true">
                <a:solidFill>
                  <a:srgbClr val="000000"/>
                </a:solidFill>
                <a:latin typeface="Arial Bold"/>
                <a:ea typeface="Arial Bold"/>
                <a:cs typeface="Arial Bold"/>
                <a:sym typeface="Arial Bold"/>
              </a:rPr>
              <a:t>deadliest year of the famine</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Black ‘47</a:t>
            </a:r>
            <a:r>
              <a:rPr lang="en-US" sz="2500">
                <a:solidFill>
                  <a:srgbClr val="000000"/>
                </a:solidFill>
                <a:latin typeface="Arial"/>
                <a:ea typeface="Arial"/>
                <a:cs typeface="Arial"/>
                <a:sym typeface="Arial"/>
              </a:rPr>
              <a:t>’. It is estimate that </a:t>
            </a:r>
            <a:r>
              <a:rPr lang="en-US" sz="2500">
                <a:solidFill>
                  <a:srgbClr val="000000"/>
                </a:solidFill>
                <a:latin typeface="Arial"/>
                <a:ea typeface="Arial"/>
                <a:cs typeface="Arial"/>
                <a:sym typeface="Arial"/>
              </a:rPr>
              <a:t>300,000-500,000 died and over 250,000 emigrated.</a:t>
            </a:r>
          </a:p>
          <a:p>
            <a:pPr algn="l">
              <a:lnSpc>
                <a:spcPts val="3500"/>
              </a:lnSpc>
            </a:pPr>
            <a:r>
              <a:rPr lang="en-US" sz="2500" b="true">
                <a:solidFill>
                  <a:srgbClr val="000000"/>
                </a:solidFill>
                <a:latin typeface="Arial Bold"/>
                <a:ea typeface="Arial Bold"/>
                <a:cs typeface="Arial Bold"/>
                <a:sym typeface="Arial Bold"/>
              </a:rPr>
              <a:t>1848-1850:</a:t>
            </a:r>
            <a:r>
              <a:rPr lang="en-US" sz="2500">
                <a:solidFill>
                  <a:srgbClr val="000000"/>
                </a:solidFill>
                <a:latin typeface="Arial"/>
                <a:ea typeface="Arial"/>
                <a:cs typeface="Arial"/>
                <a:sym typeface="Arial"/>
              </a:rPr>
              <a:t> starvation and disease worsened. 400,000 more people die in 1850 than in 1846.</a:t>
            </a:r>
          </a:p>
          <a:p>
            <a:pPr algn="l">
              <a:lnSpc>
                <a:spcPts val="3500"/>
              </a:lnSpc>
            </a:pPr>
            <a:r>
              <a:rPr lang="en-US" sz="2500" b="true">
                <a:solidFill>
                  <a:srgbClr val="000000"/>
                </a:solidFill>
                <a:latin typeface="Arial Bold"/>
                <a:ea typeface="Arial Bold"/>
                <a:cs typeface="Arial Bold"/>
                <a:sym typeface="Arial Bold"/>
              </a:rPr>
              <a:t>Typhus </a:t>
            </a:r>
            <a:r>
              <a:rPr lang="en-US" sz="2500">
                <a:solidFill>
                  <a:srgbClr val="000000"/>
                </a:solidFill>
                <a:latin typeface="Arial"/>
                <a:ea typeface="Arial"/>
                <a:cs typeface="Arial"/>
                <a:sym typeface="Arial"/>
              </a:rPr>
              <a:t>and </a:t>
            </a:r>
            <a:r>
              <a:rPr lang="en-US" sz="2500" b="true">
                <a:solidFill>
                  <a:srgbClr val="000000"/>
                </a:solidFill>
                <a:latin typeface="Arial Bold"/>
                <a:ea typeface="Arial Bold"/>
                <a:cs typeface="Arial Bold"/>
                <a:sym typeface="Arial Bold"/>
              </a:rPr>
              <a:t>cholera </a:t>
            </a:r>
            <a:r>
              <a:rPr lang="en-US" sz="2500">
                <a:solidFill>
                  <a:srgbClr val="000000"/>
                </a:solidFill>
                <a:latin typeface="Arial"/>
                <a:ea typeface="Arial"/>
                <a:cs typeface="Arial"/>
                <a:sym typeface="Arial"/>
              </a:rPr>
              <a:t>killed many due to poor living conditions and dirty water. People moving into towns brought the diseases with them and it spread rapidly.</a:t>
            </a:r>
          </a:p>
        </p:txBody>
      </p:sp>
      <p:sp>
        <p:nvSpPr>
          <p:cNvPr name="Freeform 7" id="7"/>
          <p:cNvSpPr/>
          <p:nvPr/>
        </p:nvSpPr>
        <p:spPr>
          <a:xfrm flipH="false" flipV="false" rot="0">
            <a:off x="10118856" y="1744519"/>
            <a:ext cx="6519799" cy="7782211"/>
          </a:xfrm>
          <a:custGeom>
            <a:avLst/>
            <a:gdLst/>
            <a:ahLst/>
            <a:cxnLst/>
            <a:rect r="r" b="b" t="t" l="l"/>
            <a:pathLst>
              <a:path h="7782211" w="6519799">
                <a:moveTo>
                  <a:pt x="0" y="0"/>
                </a:moveTo>
                <a:lnTo>
                  <a:pt x="6519799" y="0"/>
                </a:lnTo>
                <a:lnTo>
                  <a:pt x="6519799" y="7782211"/>
                </a:lnTo>
                <a:lnTo>
                  <a:pt x="0" y="7782211"/>
                </a:lnTo>
                <a:lnTo>
                  <a:pt x="0" y="0"/>
                </a:lnTo>
                <a:close/>
              </a:path>
            </a:pathLst>
          </a:custGeom>
          <a:blipFill>
            <a:blip r:embed="rId2"/>
            <a:stretch>
              <a:fillRect l="0" t="0" r="0" b="0"/>
            </a:stretch>
          </a:blipFill>
        </p:spPr>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course of the famine</a:t>
            </a:r>
          </a:p>
        </p:txBody>
      </p:sp>
      <p:sp>
        <p:nvSpPr>
          <p:cNvPr name="TextBox 10" id="10"/>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course of the famine</a:t>
            </a:r>
          </a:p>
        </p:txBody>
      </p:sp>
      <p:sp>
        <p:nvSpPr>
          <p:cNvPr name="TextBox 8" id="8"/>
          <p:cNvSpPr txBox="true"/>
          <p:nvPr/>
        </p:nvSpPr>
        <p:spPr>
          <a:xfrm rot="0">
            <a:off x="1028700" y="1819275"/>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As the Great Famine took hold, many tenant farmers and cottiers could not pay their rent and were face with eviction (</a:t>
            </a:r>
            <a:r>
              <a:rPr lang="en-US" sz="3000" u="sng">
                <a:solidFill>
                  <a:srgbClr val="000000"/>
                </a:solidFill>
                <a:latin typeface="Arial"/>
                <a:ea typeface="Arial"/>
                <a:cs typeface="Arial"/>
                <a:sym typeface="Arial"/>
              </a:rPr>
              <a:t>when someone is forced out of their home</a:t>
            </a:r>
            <a:r>
              <a:rPr lang="en-US" sz="3000">
                <a:solidFill>
                  <a:srgbClr val="000000"/>
                </a:solidFill>
                <a:latin typeface="Arial"/>
                <a:ea typeface="Arial"/>
                <a:cs typeface="Arial"/>
                <a:sym typeface="Arial"/>
              </a:rPr>
              <a:t>). Cottages were sometimes burned, or the roofs pulled in, to prevent the tenants returning. Some sympathetic landlords reduced rents or let those who could not pay stay on. A few even paid passage for their tenants to emigrate. Those who could afford to leave Ireland altogether were often considered lucky, though in reality they faced a hard and uncertain journey. The ships they boarded were unsuitable and became known as </a:t>
            </a:r>
            <a:r>
              <a:rPr lang="en-US" sz="3000" b="true">
                <a:solidFill>
                  <a:srgbClr val="000000"/>
                </a:solidFill>
                <a:latin typeface="Arial Bold"/>
                <a:ea typeface="Arial Bold"/>
                <a:cs typeface="Arial Bold"/>
                <a:sym typeface="Arial Bold"/>
              </a:rPr>
              <a:t>coffin ships</a:t>
            </a:r>
            <a:r>
              <a:rPr lang="en-US" sz="3000">
                <a:solidFill>
                  <a:srgbClr val="000000"/>
                </a:solidFill>
                <a:latin typeface="Arial"/>
                <a:ea typeface="Arial"/>
                <a:cs typeface="Arial"/>
                <a:sym typeface="Arial"/>
              </a:rPr>
              <a:t> because so many died on board of illness or starvation. </a:t>
            </a:r>
          </a:p>
          <a:p>
            <a:pPr algn="l">
              <a:lnSpc>
                <a:spcPts val="4200"/>
              </a:lnSpc>
            </a:pPr>
            <a:r>
              <a:rPr lang="en-US" sz="3000">
                <a:solidFill>
                  <a:srgbClr val="000000"/>
                </a:solidFill>
                <a:latin typeface="Arial"/>
                <a:ea typeface="Arial"/>
                <a:cs typeface="Arial"/>
                <a:sym typeface="Arial"/>
              </a:rPr>
              <a:t>During these years, Ireland was producing (and exporting) large quantities of other food types, particularly grains. However, these were not even remotely affordable for the country's impoverished majority. Meanwhile, the middle and upper classes were almost untouched by hunger, homelessness and disease.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2228561" y="0"/>
            <a:ext cx="13830877" cy="9772650"/>
          </a:xfrm>
          <a:custGeom>
            <a:avLst/>
            <a:gdLst/>
            <a:ahLst/>
            <a:cxnLst/>
            <a:rect r="r" b="b" t="t" l="l"/>
            <a:pathLst>
              <a:path h="9772650" w="13830877">
                <a:moveTo>
                  <a:pt x="0" y="0"/>
                </a:moveTo>
                <a:lnTo>
                  <a:pt x="13830878" y="0"/>
                </a:lnTo>
                <a:lnTo>
                  <a:pt x="13830878" y="9772650"/>
                </a:lnTo>
                <a:lnTo>
                  <a:pt x="0" y="9772650"/>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176 (Artefact, 2nd Edition)</a:t>
            </a:r>
          </a:p>
        </p:txBody>
      </p:sp>
      <p:sp>
        <p:nvSpPr>
          <p:cNvPr name="TextBox 8" id="8"/>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Why was Ireland affected by the blight more seriously than other countries?</a:t>
            </a:r>
          </a:p>
          <a:p>
            <a:pPr algn="l" marL="539749" indent="-269875" lvl="1">
              <a:lnSpc>
                <a:spcPts val="3499"/>
              </a:lnSpc>
              <a:buAutoNum type="arabicPeriod" startAt="1"/>
            </a:pPr>
            <a:r>
              <a:rPr lang="en-US" sz="2499">
                <a:solidFill>
                  <a:srgbClr val="0DA33B"/>
                </a:solidFill>
                <a:latin typeface="Arial"/>
                <a:ea typeface="Arial"/>
                <a:cs typeface="Arial"/>
                <a:sym typeface="Arial"/>
              </a:rPr>
              <a:t>What diseases affected people during the Famine? Why did they spread so easily?</a:t>
            </a:r>
          </a:p>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 eviction.</a:t>
            </a:r>
          </a:p>
          <a:p>
            <a:pPr algn="l" marL="539749" indent="-269875" lvl="1">
              <a:lnSpc>
                <a:spcPts val="3499"/>
              </a:lnSpc>
              <a:buAutoNum type="arabicPeriod" startAt="1"/>
            </a:pPr>
            <a:r>
              <a:rPr lang="en-US" sz="2499">
                <a:solidFill>
                  <a:srgbClr val="0DA33B"/>
                </a:solidFill>
                <a:latin typeface="Arial"/>
                <a:ea typeface="Arial"/>
                <a:cs typeface="Arial"/>
                <a:sym typeface="Arial"/>
              </a:rPr>
              <a:t>Where did people evicted from their homes go to?</a:t>
            </a:r>
          </a:p>
          <a:p>
            <a:pPr algn="l" marL="539749" indent="-269875" lvl="1">
              <a:lnSpc>
                <a:spcPts val="3499"/>
              </a:lnSpc>
              <a:buAutoNum type="arabicPeriod" startAt="1"/>
            </a:pPr>
            <a:r>
              <a:rPr lang="en-US" sz="2499">
                <a:solidFill>
                  <a:srgbClr val="0DA33B"/>
                </a:solidFill>
                <a:latin typeface="Arial"/>
                <a:ea typeface="Arial"/>
                <a:cs typeface="Arial"/>
                <a:sym typeface="Arial"/>
              </a:rPr>
              <a:t>Looking at the map, which areas were the worst affected? Why do you think this was?</a:t>
            </a:r>
          </a:p>
          <a:p>
            <a:pPr algn="l" marL="539749" indent="-269875" lvl="1">
              <a:lnSpc>
                <a:spcPts val="3499"/>
              </a:lnSpc>
              <a:buAutoNum type="arabicPeriod" startAt="1"/>
            </a:pPr>
            <a:r>
              <a:rPr lang="en-US" sz="2499">
                <a:solidFill>
                  <a:srgbClr val="0DA33B"/>
                </a:solidFill>
                <a:latin typeface="Arial"/>
                <a:ea typeface="Arial"/>
                <a:cs typeface="Arial"/>
                <a:sym typeface="Arial"/>
              </a:rPr>
              <a:t>Why do you think the population rose in Cork city and Dublin city?</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Fields of Athenry</a:t>
            </a:r>
          </a:p>
        </p:txBody>
      </p:sp>
      <p:sp>
        <p:nvSpPr>
          <p:cNvPr name="TextBox 8" id="8"/>
          <p:cNvSpPr txBox="true"/>
          <p:nvPr/>
        </p:nvSpPr>
        <p:spPr>
          <a:xfrm rot="0">
            <a:off x="1028700" y="1838325"/>
            <a:ext cx="15609955"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Written in </a:t>
            </a:r>
            <a:r>
              <a:rPr lang="en-US" sz="2500" b="true">
                <a:solidFill>
                  <a:srgbClr val="000000"/>
                </a:solidFill>
                <a:latin typeface="Arial Bold"/>
                <a:ea typeface="Arial Bold"/>
                <a:cs typeface="Arial Bold"/>
                <a:sym typeface="Arial Bold"/>
              </a:rPr>
              <a:t>1979</a:t>
            </a:r>
            <a:r>
              <a:rPr lang="en-US" sz="2500">
                <a:solidFill>
                  <a:srgbClr val="000000"/>
                </a:solidFill>
                <a:latin typeface="Arial"/>
                <a:ea typeface="Arial"/>
                <a:cs typeface="Arial"/>
                <a:sym typeface="Arial"/>
              </a:rPr>
              <a:t> by </a:t>
            </a:r>
            <a:r>
              <a:rPr lang="en-US" sz="2500" b="true">
                <a:solidFill>
                  <a:srgbClr val="000000"/>
                </a:solidFill>
                <a:latin typeface="Arial Bold"/>
                <a:ea typeface="Arial Bold"/>
                <a:cs typeface="Arial Bold"/>
                <a:sym typeface="Arial Bold"/>
              </a:rPr>
              <a:t>Pete St. John </a:t>
            </a:r>
            <a:r>
              <a:rPr lang="en-US" sz="2500">
                <a:solidFill>
                  <a:srgbClr val="000000"/>
                </a:solidFill>
                <a:latin typeface="Arial"/>
                <a:ea typeface="Arial"/>
                <a:cs typeface="Arial"/>
                <a:sym typeface="Arial"/>
              </a:rPr>
              <a:t>who based it on a story about a young man from the Athenry area who had been caught stealing corn to feed his family during the Famine and was deported to Australia.</a:t>
            </a:r>
          </a:p>
          <a:p>
            <a:pPr algn="l">
              <a:lnSpc>
                <a:spcPts val="3500"/>
              </a:lnSpc>
            </a:pPr>
            <a:r>
              <a:rPr lang="en-US" sz="2500">
                <a:solidFill>
                  <a:srgbClr val="000000"/>
                </a:solidFill>
                <a:latin typeface="Arial"/>
                <a:ea typeface="Arial"/>
                <a:cs typeface="Arial"/>
                <a:sym typeface="Arial"/>
              </a:rPr>
              <a:t>The lyrics tell us that the convict’s crime was that he “stole Trevelyan’s corn”. This is in reference to Charles Edward Trevelyan, a big landlord and a senior British civil servant in Dublin Castle. Trevelyan famously said, “the judgement of God sent the calamity to teach the Irish a lesson". He believed that the starving Irish could subsist on </a:t>
            </a:r>
            <a:r>
              <a:rPr lang="en-US" sz="2500" b="true">
                <a:solidFill>
                  <a:srgbClr val="000000"/>
                </a:solidFill>
                <a:latin typeface="Arial Bold"/>
                <a:ea typeface="Arial Bold"/>
                <a:cs typeface="Arial Bold"/>
                <a:sym typeface="Arial Bold"/>
              </a:rPr>
              <a:t>maize</a:t>
            </a:r>
            <a:r>
              <a:rPr lang="en-US" sz="2500">
                <a:solidFill>
                  <a:srgbClr val="000000"/>
                </a:solidFill>
                <a:latin typeface="Arial"/>
                <a:ea typeface="Arial"/>
                <a:cs typeface="Arial"/>
                <a:sym typeface="Arial"/>
              </a:rPr>
              <a:t>, a grain that they could not afford. He is known for being one of the harshest landlords of the era.</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sp>
        <p:nvSpPr>
          <p:cNvPr name="TextBox 10" id="10"/>
          <p:cNvSpPr txBox="true"/>
          <p:nvPr/>
        </p:nvSpPr>
        <p:spPr>
          <a:xfrm rot="0">
            <a:off x="1028700" y="4860924"/>
            <a:ext cx="5103126" cy="4616450"/>
          </a:xfrm>
          <a:prstGeom prst="rect">
            <a:avLst/>
          </a:prstGeom>
        </p:spPr>
        <p:txBody>
          <a:bodyPr anchor="t" rtlCol="false" tIns="0" lIns="0" bIns="0" rIns="0">
            <a:spAutoFit/>
          </a:bodyPr>
          <a:lstStyle/>
          <a:p>
            <a:pPr algn="l">
              <a:lnSpc>
                <a:spcPts val="2800"/>
              </a:lnSpc>
            </a:pPr>
            <a:r>
              <a:rPr lang="en-US" sz="2000">
                <a:solidFill>
                  <a:srgbClr val="0DA33B"/>
                </a:solidFill>
                <a:latin typeface="Arial"/>
                <a:ea typeface="Arial"/>
                <a:cs typeface="Arial"/>
                <a:sym typeface="Arial"/>
              </a:rPr>
              <a:t>By a lonely prison wall</a:t>
            </a:r>
          </a:p>
          <a:p>
            <a:pPr algn="l">
              <a:lnSpc>
                <a:spcPts val="2800"/>
              </a:lnSpc>
            </a:pPr>
            <a:r>
              <a:rPr lang="en-US" sz="2000">
                <a:solidFill>
                  <a:srgbClr val="0DA33B"/>
                </a:solidFill>
                <a:latin typeface="Arial"/>
                <a:ea typeface="Arial"/>
                <a:cs typeface="Arial"/>
                <a:sym typeface="Arial"/>
              </a:rPr>
              <a:t> I heard a young girl calling</a:t>
            </a:r>
          </a:p>
          <a:p>
            <a:pPr algn="l">
              <a:lnSpc>
                <a:spcPts val="2800"/>
              </a:lnSpc>
            </a:pPr>
            <a:r>
              <a:rPr lang="en-US" sz="2000">
                <a:solidFill>
                  <a:srgbClr val="0DA33B"/>
                </a:solidFill>
                <a:latin typeface="Arial"/>
                <a:ea typeface="Arial"/>
                <a:cs typeface="Arial"/>
                <a:sym typeface="Arial"/>
              </a:rPr>
              <a:t> Michael, they have taken you away</a:t>
            </a:r>
          </a:p>
          <a:p>
            <a:pPr algn="l">
              <a:lnSpc>
                <a:spcPts val="2800"/>
              </a:lnSpc>
            </a:pPr>
            <a:r>
              <a:rPr lang="en-US" sz="2000">
                <a:solidFill>
                  <a:srgbClr val="0DA33B"/>
                </a:solidFill>
                <a:latin typeface="Arial"/>
                <a:ea typeface="Arial"/>
                <a:cs typeface="Arial"/>
                <a:sym typeface="Arial"/>
              </a:rPr>
              <a:t> For you stole Trevelyn's corn</a:t>
            </a:r>
          </a:p>
          <a:p>
            <a:pPr algn="l">
              <a:lnSpc>
                <a:spcPts val="2800"/>
              </a:lnSpc>
            </a:pPr>
            <a:r>
              <a:rPr lang="en-US" sz="2000">
                <a:solidFill>
                  <a:srgbClr val="0DA33B"/>
                </a:solidFill>
                <a:latin typeface="Arial"/>
                <a:ea typeface="Arial"/>
                <a:cs typeface="Arial"/>
                <a:sym typeface="Arial"/>
              </a:rPr>
              <a:t>So the young might see the morn</a:t>
            </a:r>
          </a:p>
          <a:p>
            <a:pPr algn="l">
              <a:lnSpc>
                <a:spcPts val="2800"/>
              </a:lnSpc>
            </a:pPr>
            <a:r>
              <a:rPr lang="en-US" sz="2000">
                <a:solidFill>
                  <a:srgbClr val="0DA33B"/>
                </a:solidFill>
                <a:latin typeface="Arial"/>
                <a:ea typeface="Arial"/>
                <a:cs typeface="Arial"/>
                <a:sym typeface="Arial"/>
              </a:rPr>
              <a:t>As a prison ship lies waiting in the bay</a:t>
            </a:r>
          </a:p>
          <a:p>
            <a:pPr algn="l">
              <a:lnSpc>
                <a:spcPts val="2800"/>
              </a:lnSpc>
            </a:pPr>
          </a:p>
          <a:p>
            <a:pPr algn="l">
              <a:lnSpc>
                <a:spcPts val="2800"/>
              </a:lnSpc>
            </a:pPr>
            <a:r>
              <a:rPr lang="en-US" sz="2000">
                <a:solidFill>
                  <a:srgbClr val="0DA33B"/>
                </a:solidFill>
                <a:latin typeface="Arial"/>
                <a:ea typeface="Arial"/>
                <a:cs typeface="Arial"/>
                <a:sym typeface="Arial"/>
              </a:rPr>
              <a:t>Low lie the fields of Athenry</a:t>
            </a:r>
          </a:p>
          <a:p>
            <a:pPr algn="l">
              <a:lnSpc>
                <a:spcPts val="2800"/>
              </a:lnSpc>
            </a:pPr>
            <a:r>
              <a:rPr lang="en-US" sz="2000">
                <a:solidFill>
                  <a:srgbClr val="0DA33B"/>
                </a:solidFill>
                <a:latin typeface="Arial"/>
                <a:ea typeface="Arial"/>
                <a:cs typeface="Arial"/>
                <a:sym typeface="Arial"/>
              </a:rPr>
              <a:t>Where once we watched the small free birds fly</a:t>
            </a:r>
          </a:p>
          <a:p>
            <a:pPr algn="l">
              <a:lnSpc>
                <a:spcPts val="2800"/>
              </a:lnSpc>
            </a:pPr>
            <a:r>
              <a:rPr lang="en-US" sz="2000">
                <a:solidFill>
                  <a:srgbClr val="0DA33B"/>
                </a:solidFill>
                <a:latin typeface="Arial"/>
                <a:ea typeface="Arial"/>
                <a:cs typeface="Arial"/>
                <a:sym typeface="Arial"/>
              </a:rPr>
              <a:t>Our love was on the wing we had dreams and songs to sing</a:t>
            </a:r>
          </a:p>
          <a:p>
            <a:pPr algn="l">
              <a:lnSpc>
                <a:spcPts val="2800"/>
              </a:lnSpc>
            </a:pPr>
            <a:r>
              <a:rPr lang="en-US" sz="2000">
                <a:solidFill>
                  <a:srgbClr val="0DA33B"/>
                </a:solidFill>
                <a:latin typeface="Arial"/>
                <a:ea typeface="Arial"/>
                <a:cs typeface="Arial"/>
                <a:sym typeface="Arial"/>
              </a:rPr>
              <a:t>It's so lonely 'round the fields of Athenry</a:t>
            </a:r>
          </a:p>
        </p:txBody>
      </p:sp>
      <p:sp>
        <p:nvSpPr>
          <p:cNvPr name="TextBox 11" id="11"/>
          <p:cNvSpPr txBox="true"/>
          <p:nvPr/>
        </p:nvSpPr>
        <p:spPr>
          <a:xfrm rot="0">
            <a:off x="6282114" y="4860924"/>
            <a:ext cx="5103126" cy="4616450"/>
          </a:xfrm>
          <a:prstGeom prst="rect">
            <a:avLst/>
          </a:prstGeom>
        </p:spPr>
        <p:txBody>
          <a:bodyPr anchor="t" rtlCol="false" tIns="0" lIns="0" bIns="0" rIns="0">
            <a:spAutoFit/>
          </a:bodyPr>
          <a:lstStyle/>
          <a:p>
            <a:pPr algn="l">
              <a:lnSpc>
                <a:spcPts val="2800"/>
              </a:lnSpc>
            </a:pPr>
            <a:r>
              <a:rPr lang="en-US" sz="2000">
                <a:solidFill>
                  <a:srgbClr val="0DA33B"/>
                </a:solidFill>
                <a:latin typeface="Arial"/>
                <a:ea typeface="Arial"/>
                <a:cs typeface="Arial"/>
                <a:sym typeface="Arial"/>
              </a:rPr>
              <a:t>By a lonely prison wall</a:t>
            </a:r>
          </a:p>
          <a:p>
            <a:pPr algn="l">
              <a:lnSpc>
                <a:spcPts val="2800"/>
              </a:lnSpc>
            </a:pPr>
            <a:r>
              <a:rPr lang="en-US" sz="2000">
                <a:solidFill>
                  <a:srgbClr val="0DA33B"/>
                </a:solidFill>
                <a:latin typeface="Arial"/>
                <a:ea typeface="Arial"/>
                <a:cs typeface="Arial"/>
                <a:sym typeface="Arial"/>
              </a:rPr>
              <a:t> I heard a young man calling</a:t>
            </a:r>
          </a:p>
          <a:p>
            <a:pPr algn="l">
              <a:lnSpc>
                <a:spcPts val="2800"/>
              </a:lnSpc>
            </a:pPr>
            <a:r>
              <a:rPr lang="en-US" sz="2000">
                <a:solidFill>
                  <a:srgbClr val="0DA33B"/>
                </a:solidFill>
                <a:latin typeface="Arial"/>
                <a:ea typeface="Arial"/>
                <a:cs typeface="Arial"/>
                <a:sym typeface="Arial"/>
              </a:rPr>
              <a:t> Nothing matters, Mary when you're free</a:t>
            </a:r>
          </a:p>
          <a:p>
            <a:pPr algn="l">
              <a:lnSpc>
                <a:spcPts val="2800"/>
              </a:lnSpc>
            </a:pPr>
            <a:r>
              <a:rPr lang="en-US" sz="2000">
                <a:solidFill>
                  <a:srgbClr val="0DA33B"/>
                </a:solidFill>
                <a:latin typeface="Arial"/>
                <a:ea typeface="Arial"/>
                <a:cs typeface="Arial"/>
                <a:sym typeface="Arial"/>
              </a:rPr>
              <a:t> Against the famine and the Crown</a:t>
            </a:r>
          </a:p>
          <a:p>
            <a:pPr algn="l">
              <a:lnSpc>
                <a:spcPts val="2800"/>
              </a:lnSpc>
            </a:pPr>
            <a:r>
              <a:rPr lang="en-US" sz="2000">
                <a:solidFill>
                  <a:srgbClr val="0DA33B"/>
                </a:solidFill>
                <a:latin typeface="Arial"/>
                <a:ea typeface="Arial"/>
                <a:cs typeface="Arial"/>
                <a:sym typeface="Arial"/>
              </a:rPr>
              <a:t> I rebelled, they cut me down</a:t>
            </a:r>
          </a:p>
          <a:p>
            <a:pPr algn="l">
              <a:lnSpc>
                <a:spcPts val="2800"/>
              </a:lnSpc>
            </a:pPr>
            <a:r>
              <a:rPr lang="en-US" sz="2000">
                <a:solidFill>
                  <a:srgbClr val="0DA33B"/>
                </a:solidFill>
                <a:latin typeface="Arial"/>
                <a:ea typeface="Arial"/>
                <a:cs typeface="Arial"/>
                <a:sym typeface="Arial"/>
              </a:rPr>
              <a:t> Now you must raise our child with dignity</a:t>
            </a:r>
          </a:p>
          <a:p>
            <a:pPr algn="l">
              <a:lnSpc>
                <a:spcPts val="2800"/>
              </a:lnSpc>
            </a:pPr>
          </a:p>
          <a:p>
            <a:pPr algn="l">
              <a:lnSpc>
                <a:spcPts val="2800"/>
              </a:lnSpc>
            </a:pPr>
            <a:r>
              <a:rPr lang="en-US" sz="2000">
                <a:solidFill>
                  <a:srgbClr val="0DA33B"/>
                </a:solidFill>
                <a:latin typeface="Arial"/>
                <a:ea typeface="Arial"/>
                <a:cs typeface="Arial"/>
                <a:sym typeface="Arial"/>
              </a:rPr>
              <a:t>Low lie the fields of Athenry</a:t>
            </a:r>
          </a:p>
          <a:p>
            <a:pPr algn="l">
              <a:lnSpc>
                <a:spcPts val="2800"/>
              </a:lnSpc>
            </a:pPr>
            <a:r>
              <a:rPr lang="en-US" sz="2000">
                <a:solidFill>
                  <a:srgbClr val="0DA33B"/>
                </a:solidFill>
                <a:latin typeface="Arial"/>
                <a:ea typeface="Arial"/>
                <a:cs typeface="Arial"/>
                <a:sym typeface="Arial"/>
              </a:rPr>
              <a:t> Where once we watched the small free birds fly</a:t>
            </a:r>
          </a:p>
          <a:p>
            <a:pPr algn="l">
              <a:lnSpc>
                <a:spcPts val="2800"/>
              </a:lnSpc>
            </a:pPr>
            <a:r>
              <a:rPr lang="en-US" sz="2000">
                <a:solidFill>
                  <a:srgbClr val="0DA33B"/>
                </a:solidFill>
                <a:latin typeface="Arial"/>
                <a:ea typeface="Arial"/>
                <a:cs typeface="Arial"/>
                <a:sym typeface="Arial"/>
              </a:rPr>
              <a:t> Our love was on the wing we had dreams and songs to sing</a:t>
            </a:r>
          </a:p>
          <a:p>
            <a:pPr algn="l">
              <a:lnSpc>
                <a:spcPts val="2800"/>
              </a:lnSpc>
            </a:pPr>
            <a:r>
              <a:rPr lang="en-US" sz="2000">
                <a:solidFill>
                  <a:srgbClr val="0DA33B"/>
                </a:solidFill>
                <a:latin typeface="Arial"/>
                <a:ea typeface="Arial"/>
                <a:cs typeface="Arial"/>
                <a:sym typeface="Arial"/>
              </a:rPr>
              <a:t> It's so lonely 'round the fields of Athenry</a:t>
            </a:r>
          </a:p>
        </p:txBody>
      </p:sp>
      <p:sp>
        <p:nvSpPr>
          <p:cNvPr name="TextBox 12" id="12"/>
          <p:cNvSpPr txBox="true"/>
          <p:nvPr/>
        </p:nvSpPr>
        <p:spPr>
          <a:xfrm rot="0">
            <a:off x="11535529" y="4860924"/>
            <a:ext cx="5103126" cy="4616450"/>
          </a:xfrm>
          <a:prstGeom prst="rect">
            <a:avLst/>
          </a:prstGeom>
        </p:spPr>
        <p:txBody>
          <a:bodyPr anchor="t" rtlCol="false" tIns="0" lIns="0" bIns="0" rIns="0">
            <a:spAutoFit/>
          </a:bodyPr>
          <a:lstStyle/>
          <a:p>
            <a:pPr algn="l">
              <a:lnSpc>
                <a:spcPts val="2800"/>
              </a:lnSpc>
            </a:pPr>
            <a:r>
              <a:rPr lang="en-US" sz="2000">
                <a:solidFill>
                  <a:srgbClr val="0DA33B"/>
                </a:solidFill>
                <a:latin typeface="Arial"/>
                <a:ea typeface="Arial"/>
                <a:cs typeface="Arial"/>
                <a:sym typeface="Arial"/>
              </a:rPr>
              <a:t>By a lonely harbor wall</a:t>
            </a:r>
          </a:p>
          <a:p>
            <a:pPr algn="l">
              <a:lnSpc>
                <a:spcPts val="2800"/>
              </a:lnSpc>
            </a:pPr>
            <a:r>
              <a:rPr lang="en-US" sz="2000">
                <a:solidFill>
                  <a:srgbClr val="0DA33B"/>
                </a:solidFill>
                <a:latin typeface="Arial"/>
                <a:ea typeface="Arial"/>
                <a:cs typeface="Arial"/>
                <a:sym typeface="Arial"/>
              </a:rPr>
              <a:t> She watched the last star falling</a:t>
            </a:r>
          </a:p>
          <a:p>
            <a:pPr algn="l">
              <a:lnSpc>
                <a:spcPts val="2800"/>
              </a:lnSpc>
            </a:pPr>
            <a:r>
              <a:rPr lang="en-US" sz="2000">
                <a:solidFill>
                  <a:srgbClr val="0DA33B"/>
                </a:solidFill>
                <a:latin typeface="Arial"/>
                <a:ea typeface="Arial"/>
                <a:cs typeface="Arial"/>
                <a:sym typeface="Arial"/>
              </a:rPr>
              <a:t> As that prison ship sailed out against the sky</a:t>
            </a:r>
          </a:p>
          <a:p>
            <a:pPr algn="l">
              <a:lnSpc>
                <a:spcPts val="2800"/>
              </a:lnSpc>
            </a:pPr>
            <a:r>
              <a:rPr lang="en-US" sz="2000">
                <a:solidFill>
                  <a:srgbClr val="0DA33B"/>
                </a:solidFill>
                <a:latin typeface="Arial"/>
                <a:ea typeface="Arial"/>
                <a:cs typeface="Arial"/>
                <a:sym typeface="Arial"/>
              </a:rPr>
              <a:t>Sure she'll wait and hope and pray</a:t>
            </a:r>
          </a:p>
          <a:p>
            <a:pPr algn="l">
              <a:lnSpc>
                <a:spcPts val="2800"/>
              </a:lnSpc>
            </a:pPr>
            <a:r>
              <a:rPr lang="en-US" sz="2000">
                <a:solidFill>
                  <a:srgbClr val="0DA33B"/>
                </a:solidFill>
                <a:latin typeface="Arial"/>
                <a:ea typeface="Arial"/>
                <a:cs typeface="Arial"/>
                <a:sym typeface="Arial"/>
              </a:rPr>
              <a:t> For her love in Botany Bay</a:t>
            </a:r>
          </a:p>
          <a:p>
            <a:pPr algn="l">
              <a:lnSpc>
                <a:spcPts val="2800"/>
              </a:lnSpc>
            </a:pPr>
            <a:r>
              <a:rPr lang="en-US" sz="2000">
                <a:solidFill>
                  <a:srgbClr val="0DA33B"/>
                </a:solidFill>
                <a:latin typeface="Arial"/>
                <a:ea typeface="Arial"/>
                <a:cs typeface="Arial"/>
                <a:sym typeface="Arial"/>
              </a:rPr>
              <a:t> It's so lonely 'round the fields of Athenry</a:t>
            </a:r>
          </a:p>
          <a:p>
            <a:pPr algn="l">
              <a:lnSpc>
                <a:spcPts val="2800"/>
              </a:lnSpc>
            </a:pPr>
          </a:p>
          <a:p>
            <a:pPr algn="l">
              <a:lnSpc>
                <a:spcPts val="2800"/>
              </a:lnSpc>
            </a:pPr>
            <a:r>
              <a:rPr lang="en-US" sz="2000">
                <a:solidFill>
                  <a:srgbClr val="0DA33B"/>
                </a:solidFill>
                <a:latin typeface="Arial"/>
                <a:ea typeface="Arial"/>
                <a:cs typeface="Arial"/>
                <a:sym typeface="Arial"/>
              </a:rPr>
              <a:t>Low lie the fields of Athenry</a:t>
            </a:r>
          </a:p>
          <a:p>
            <a:pPr algn="l">
              <a:lnSpc>
                <a:spcPts val="2800"/>
              </a:lnSpc>
            </a:pPr>
            <a:r>
              <a:rPr lang="en-US" sz="2000">
                <a:solidFill>
                  <a:srgbClr val="0DA33B"/>
                </a:solidFill>
                <a:latin typeface="Arial"/>
                <a:ea typeface="Arial"/>
                <a:cs typeface="Arial"/>
                <a:sym typeface="Arial"/>
              </a:rPr>
              <a:t> Where once we watched the small free birds fly</a:t>
            </a:r>
          </a:p>
          <a:p>
            <a:pPr algn="l">
              <a:lnSpc>
                <a:spcPts val="2800"/>
              </a:lnSpc>
            </a:pPr>
            <a:r>
              <a:rPr lang="en-US" sz="2000">
                <a:solidFill>
                  <a:srgbClr val="0DA33B"/>
                </a:solidFill>
                <a:latin typeface="Arial"/>
                <a:ea typeface="Arial"/>
                <a:cs typeface="Arial"/>
                <a:sym typeface="Arial"/>
              </a:rPr>
              <a:t> Our love was on the wing we had dreams and songs to sing</a:t>
            </a:r>
          </a:p>
          <a:p>
            <a:pPr algn="l">
              <a:lnSpc>
                <a:spcPts val="2800"/>
              </a:lnSpc>
            </a:pPr>
            <a:r>
              <a:rPr lang="en-US" sz="2000">
                <a:solidFill>
                  <a:srgbClr val="0DA33B"/>
                </a:solidFill>
                <a:latin typeface="Arial"/>
                <a:ea typeface="Arial"/>
                <a:cs typeface="Arial"/>
                <a:sym typeface="Arial"/>
              </a:rPr>
              <a:t> It's so lonely 'round the fields of Athenry</a:t>
            </a:r>
          </a:p>
        </p:txBody>
      </p:sp>
      <p:sp>
        <p:nvSpPr>
          <p:cNvPr name="TextBox 13" id="13"/>
          <p:cNvSpPr txBox="true"/>
          <p:nvPr/>
        </p:nvSpPr>
        <p:spPr>
          <a:xfrm rot="0">
            <a:off x="1028700" y="9779143"/>
            <a:ext cx="11636300" cy="377825"/>
          </a:xfrm>
          <a:prstGeom prst="rect">
            <a:avLst/>
          </a:prstGeom>
        </p:spPr>
        <p:txBody>
          <a:bodyPr anchor="t" rtlCol="false" tIns="0" lIns="0" bIns="0" rIns="0">
            <a:spAutoFit/>
          </a:bodyPr>
          <a:lstStyle/>
          <a:p>
            <a:pPr algn="l">
              <a:lnSpc>
                <a:spcPts val="2799"/>
              </a:lnSpc>
              <a:spcBef>
                <a:spcPct val="0"/>
              </a:spcBef>
            </a:pPr>
            <a:r>
              <a:rPr lang="en-US" b="true" sz="1999">
                <a:solidFill>
                  <a:srgbClr val="000000"/>
                </a:solidFill>
                <a:latin typeface="Arial Bold"/>
                <a:ea typeface="Arial Bold"/>
                <a:cs typeface="Arial Bold"/>
                <a:sym typeface="Arial Bold"/>
              </a:rPr>
              <a:t>The Fields of Athenry – The High Kings cover</a:t>
            </a:r>
          </a:p>
        </p:txBody>
      </p:sp>
      <p:grpSp>
        <p:nvGrpSpPr>
          <p:cNvPr name="Group 14" id="14"/>
          <p:cNvGrpSpPr/>
          <p:nvPr/>
        </p:nvGrpSpPr>
        <p:grpSpPr>
          <a:xfrm rot="0">
            <a:off x="11383909" y="9756776"/>
            <a:ext cx="5555351" cy="530224"/>
            <a:chOff x="0" y="0"/>
            <a:chExt cx="7407135" cy="706965"/>
          </a:xfrm>
        </p:grpSpPr>
        <p:sp>
          <p:nvSpPr>
            <p:cNvPr name="Freeform 15" id="15"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0" id="20"/>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Working with Sources</a:t>
            </a:r>
          </a:p>
        </p:txBody>
      </p:sp>
      <p:sp>
        <p:nvSpPr>
          <p:cNvPr name="TextBox 8" id="8"/>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Why was Michael taken away, according to the song?</a:t>
            </a:r>
          </a:p>
          <a:p>
            <a:pPr algn="l" marL="539749" indent="-269875" lvl="1">
              <a:lnSpc>
                <a:spcPts val="3499"/>
              </a:lnSpc>
              <a:buAutoNum type="arabicPeriod" startAt="1"/>
            </a:pPr>
            <a:r>
              <a:rPr lang="en-US" sz="2499">
                <a:solidFill>
                  <a:srgbClr val="0DA33B"/>
                </a:solidFill>
                <a:latin typeface="Arial"/>
                <a:ea typeface="Arial"/>
                <a:cs typeface="Arial"/>
                <a:sym typeface="Arial"/>
              </a:rPr>
              <a:t>What is the significance of the "prison ship" in the song?</a:t>
            </a:r>
          </a:p>
          <a:p>
            <a:pPr algn="l" marL="539749" indent="-269875" lvl="1">
              <a:lnSpc>
                <a:spcPts val="3499"/>
              </a:lnSpc>
              <a:buAutoNum type="arabicPeriod" startAt="1"/>
            </a:pPr>
            <a:r>
              <a:rPr lang="en-US" sz="2499">
                <a:solidFill>
                  <a:srgbClr val="0DA33B"/>
                </a:solidFill>
                <a:latin typeface="Arial"/>
                <a:ea typeface="Arial"/>
                <a:cs typeface="Arial"/>
                <a:sym typeface="Arial"/>
              </a:rPr>
              <a:t>How does the song describe the condition of the "fields of Athenry" during the Famine?</a:t>
            </a:r>
          </a:p>
          <a:p>
            <a:pPr algn="l" marL="539749" indent="-269875" lvl="1">
              <a:lnSpc>
                <a:spcPts val="3499"/>
              </a:lnSpc>
              <a:buAutoNum type="arabicPeriod" startAt="1"/>
            </a:pPr>
            <a:r>
              <a:rPr lang="en-US" sz="2499">
                <a:solidFill>
                  <a:srgbClr val="0DA33B"/>
                </a:solidFill>
                <a:latin typeface="Arial"/>
                <a:ea typeface="Arial"/>
                <a:cs typeface="Arial"/>
                <a:sym typeface="Arial"/>
              </a:rPr>
              <a:t>What stance did Michael take against the Famine and the Crown, and what were the consequences?</a:t>
            </a:r>
          </a:p>
          <a:p>
            <a:pPr algn="l" marL="539749" indent="-269875" lvl="1">
              <a:lnSpc>
                <a:spcPts val="3499"/>
              </a:lnSpc>
              <a:buAutoNum type="arabicPeriod" startAt="1"/>
            </a:pPr>
            <a:r>
              <a:rPr lang="en-US" sz="2499">
                <a:solidFill>
                  <a:srgbClr val="0DA33B"/>
                </a:solidFill>
                <a:latin typeface="Arial"/>
                <a:ea typeface="Arial"/>
                <a:cs typeface="Arial"/>
                <a:sym typeface="Arial"/>
              </a:rPr>
              <a:t>Who is Trevelyan, and what is the significance of "Trevelyan's corn" in the context of the Great Famine?</a:t>
            </a:r>
          </a:p>
          <a:p>
            <a:pPr algn="l" marL="539749" indent="-269875" lvl="1">
              <a:lnSpc>
                <a:spcPts val="3499"/>
              </a:lnSpc>
              <a:buAutoNum type="arabicPeriod" startAt="1"/>
            </a:pPr>
            <a:r>
              <a:rPr lang="en-US" sz="2499">
                <a:solidFill>
                  <a:srgbClr val="0DA33B"/>
                </a:solidFill>
                <a:latin typeface="Arial"/>
                <a:ea typeface="Arial"/>
                <a:cs typeface="Arial"/>
                <a:sym typeface="Arial"/>
              </a:rPr>
              <a:t>What does Michael's rebellion against the "Famine and the Crown" reveal about anti-British sentiments in Ireland during the Famine?</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07553" y="1847850"/>
            <a:ext cx="15609955" cy="7059295"/>
          </a:xfrm>
          <a:prstGeom prst="rect">
            <a:avLst/>
          </a:prstGeom>
        </p:spPr>
        <p:txBody>
          <a:bodyPr anchor="t" rtlCol="false" tIns="0" lIns="0" bIns="0" rIns="0">
            <a:spAutoFit/>
          </a:bodyPr>
          <a:lstStyle/>
          <a:p>
            <a:pPr algn="l" marL="474981" indent="-237491" lvl="1">
              <a:lnSpc>
                <a:spcPts val="3080"/>
              </a:lnSpc>
              <a:buAutoNum type="arabicPeriod" startAt="1"/>
            </a:pPr>
            <a:r>
              <a:rPr lang="en-US" sz="2200">
                <a:solidFill>
                  <a:srgbClr val="000000"/>
                </a:solidFill>
                <a:latin typeface="Arial"/>
                <a:ea typeface="Arial"/>
                <a:cs typeface="Arial"/>
                <a:sym typeface="Arial"/>
              </a:rPr>
              <a:t>Michael was taken away because he stole corn from Trevelyan. He did this in an attempt to help the young in his family survive, as indicated by the line "For you stole Trevelyan's corn so the young might see the morn."</a:t>
            </a:r>
          </a:p>
          <a:p>
            <a:pPr algn="l" marL="474981" indent="-237491" lvl="1">
              <a:lnSpc>
                <a:spcPts val="3080"/>
              </a:lnSpc>
              <a:buAutoNum type="arabicPeriod" startAt="1"/>
            </a:pPr>
            <a:r>
              <a:rPr lang="en-US" sz="2200">
                <a:solidFill>
                  <a:srgbClr val="000000"/>
                </a:solidFill>
                <a:latin typeface="Arial"/>
                <a:ea typeface="Arial"/>
                <a:cs typeface="Arial"/>
                <a:sym typeface="Arial"/>
              </a:rPr>
              <a:t>The "prison ship" signifies the penal transportation system, where individuals convicted of crimes in Ireland and Britain were deported to penal colonies like Australia. Michael is to be sent away on such a ship, which reflects the historical practice of deportation during and after the Great Famine.</a:t>
            </a:r>
          </a:p>
          <a:p>
            <a:pPr algn="l" marL="474981" indent="-237491" lvl="1">
              <a:lnSpc>
                <a:spcPts val="3080"/>
              </a:lnSpc>
              <a:buAutoNum type="arabicPeriod" startAt="1"/>
            </a:pPr>
            <a:r>
              <a:rPr lang="en-US" sz="2200">
                <a:solidFill>
                  <a:srgbClr val="000000"/>
                </a:solidFill>
                <a:latin typeface="Arial"/>
                <a:ea typeface="Arial"/>
                <a:cs typeface="Arial"/>
                <a:sym typeface="Arial"/>
              </a:rPr>
              <a:t>The song describes the fields of Athenry as "low," possibly indicating poor yield or desolation. It contrasts this with a time "where once we watched the small free birds fly," suggesting that the land was once fruitful and free but is now lonely and barren.</a:t>
            </a:r>
          </a:p>
          <a:p>
            <a:pPr algn="l" marL="474981" indent="-237491" lvl="1">
              <a:lnSpc>
                <a:spcPts val="3080"/>
              </a:lnSpc>
              <a:buAutoNum type="arabicPeriod" startAt="1"/>
            </a:pPr>
            <a:r>
              <a:rPr lang="en-US" sz="2200">
                <a:solidFill>
                  <a:srgbClr val="000000"/>
                </a:solidFill>
                <a:latin typeface="Arial"/>
                <a:ea typeface="Arial"/>
                <a:cs typeface="Arial"/>
                <a:sym typeface="Arial"/>
              </a:rPr>
              <a:t>Michael rebelled "against the famine and the Crown," indicating opposition to both the desperate conditions of the Famine and British governance. As a result, "they cut [him] down," which means he was arrested and sentenced to deportation.</a:t>
            </a:r>
          </a:p>
          <a:p>
            <a:pPr algn="l" marL="474981" indent="-237491" lvl="1">
              <a:lnSpc>
                <a:spcPts val="3080"/>
              </a:lnSpc>
              <a:buAutoNum type="arabicPeriod" startAt="1"/>
            </a:pPr>
            <a:r>
              <a:rPr lang="en-US" sz="2200">
                <a:solidFill>
                  <a:srgbClr val="000000"/>
                </a:solidFill>
                <a:latin typeface="Arial"/>
                <a:ea typeface="Arial"/>
                <a:cs typeface="Arial"/>
                <a:sym typeface="Arial"/>
              </a:rPr>
              <a:t>Charles Edward Trevelyan was a British civil servant and colonial administrator responsible for the administration of relief during the Great Famine. He is often criticized for his inadequate and indifferent response to the suffering in Ireland. "Trevelyan's corn" symbolizes the food resources that were either exported out of Ireland or insufficiently distributed, contributing to the hunger and suffering.</a:t>
            </a:r>
          </a:p>
          <a:p>
            <a:pPr algn="l" marL="474981" indent="-237491" lvl="1">
              <a:lnSpc>
                <a:spcPts val="3080"/>
              </a:lnSpc>
              <a:buAutoNum type="arabicPeriod" startAt="1"/>
            </a:pPr>
            <a:r>
              <a:rPr lang="en-US" sz="2200">
                <a:solidFill>
                  <a:srgbClr val="000000"/>
                </a:solidFill>
                <a:latin typeface="Arial"/>
                <a:ea typeface="Arial"/>
                <a:cs typeface="Arial"/>
                <a:sym typeface="Arial"/>
              </a:rPr>
              <a:t>Michael's act of stealing corn and his rebellion against the "Famine and the Crown" reflect the desperation of the Irish people as well as a deep resentment against British rule and its perceived negligence or mishandling of famine relief. His actions could be seen as a form of resistance against British authority, indicating the simmering anti-British sentiments during this period.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sp>
        <p:nvSpPr>
          <p:cNvPr name="TextBox 9" id="9"/>
          <p:cNvSpPr txBox="true"/>
          <p:nvPr/>
        </p:nvSpPr>
        <p:spPr>
          <a:xfrm rot="0">
            <a:off x="1007553" y="7620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Working with Sources (Answers)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Famine Relief Efforts</a:t>
            </a:r>
          </a:p>
        </p:txBody>
      </p:sp>
      <p:sp>
        <p:nvSpPr>
          <p:cNvPr name="TextBox 8" id="8"/>
          <p:cNvSpPr txBox="true"/>
          <p:nvPr/>
        </p:nvSpPr>
        <p:spPr>
          <a:xfrm rot="0">
            <a:off x="1028700" y="1838325"/>
            <a:ext cx="15609955"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Help for those affected by famine was slow to arrive. </a:t>
            </a:r>
            <a:r>
              <a:rPr lang="en-US" sz="2500">
                <a:solidFill>
                  <a:srgbClr val="000000"/>
                </a:solidFill>
                <a:latin typeface="Arial"/>
                <a:ea typeface="Arial"/>
                <a:cs typeface="Arial"/>
                <a:sym typeface="Arial"/>
              </a:rPr>
              <a:t>The British government took a </a:t>
            </a:r>
            <a:r>
              <a:rPr lang="en-US" sz="2500" b="true">
                <a:solidFill>
                  <a:srgbClr val="000000"/>
                </a:solidFill>
                <a:latin typeface="Arial Bold"/>
                <a:ea typeface="Arial Bold"/>
                <a:cs typeface="Arial Bold"/>
                <a:sym typeface="Arial Bold"/>
              </a:rPr>
              <a:t>laissez-faire</a:t>
            </a:r>
            <a:r>
              <a:rPr lang="en-US" sz="2500">
                <a:solidFill>
                  <a:srgbClr val="000000"/>
                </a:solidFill>
                <a:latin typeface="Arial"/>
                <a:ea typeface="Arial"/>
                <a:cs typeface="Arial"/>
                <a:sym typeface="Arial"/>
              </a:rPr>
              <a:t> (“</a:t>
            </a:r>
            <a:r>
              <a:rPr lang="en-US" sz="2500" i="true">
                <a:solidFill>
                  <a:srgbClr val="000000"/>
                </a:solidFill>
                <a:latin typeface="Arial Italics"/>
                <a:ea typeface="Arial Italics"/>
                <a:cs typeface="Arial Italics"/>
                <a:sym typeface="Arial Italics"/>
              </a:rPr>
              <a:t>let it be</a:t>
            </a:r>
            <a:r>
              <a:rPr lang="en-US" sz="2500">
                <a:solidFill>
                  <a:srgbClr val="000000"/>
                </a:solidFill>
                <a:latin typeface="Arial"/>
                <a:ea typeface="Arial"/>
                <a:cs typeface="Arial"/>
                <a:sym typeface="Arial"/>
              </a:rPr>
              <a:t>”) attitude to events believing that </a:t>
            </a:r>
            <a:r>
              <a:rPr lang="en-US" sz="2500" u="sng">
                <a:solidFill>
                  <a:srgbClr val="000000"/>
                </a:solidFill>
                <a:latin typeface="Arial"/>
                <a:ea typeface="Arial"/>
                <a:cs typeface="Arial"/>
                <a:sym typeface="Arial"/>
              </a:rPr>
              <a:t>a government should not interfere in the economy as it would correct itself eventually</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British farmers did not depend on the potato for food – they had alternatives. The British government thought it was the same for Ireland so were slow to react.</a:t>
            </a:r>
          </a:p>
          <a:p>
            <a:pPr algn="l" marL="539754" indent="-269877" lvl="1">
              <a:lnSpc>
                <a:spcPts val="3500"/>
              </a:lnSpc>
              <a:buFont typeface="Arial"/>
              <a:buChar char="•"/>
            </a:pPr>
            <a:r>
              <a:rPr lang="en-US" sz="2500">
                <a:solidFill>
                  <a:srgbClr val="000000"/>
                </a:solidFill>
                <a:latin typeface="Arial"/>
                <a:ea typeface="Arial"/>
                <a:cs typeface="Arial"/>
                <a:sym typeface="Arial"/>
              </a:rPr>
              <a:t>People believed the plight would only affect one year so made no alternatives if it struck again after 1845.</a:t>
            </a:r>
          </a:p>
          <a:p>
            <a:pPr algn="l" marL="539754" indent="-269877" lvl="1">
              <a:lnSpc>
                <a:spcPts val="3500"/>
              </a:lnSpc>
              <a:buFont typeface="Arial"/>
              <a:buChar char="•"/>
            </a:pPr>
            <a:r>
              <a:rPr lang="en-US" sz="2500">
                <a:solidFill>
                  <a:srgbClr val="000000"/>
                </a:solidFill>
                <a:latin typeface="Arial"/>
                <a:ea typeface="Arial"/>
                <a:cs typeface="Arial"/>
                <a:sym typeface="Arial"/>
              </a:rPr>
              <a:t>The British government continued to export crops from Ireland, resulting in riots such as that in Dungarvan, Co. Waterford, where people tired to stop a grain ship from leaving port and were shot at by police. In 1847, almost 4,000 vessels carried food from Ireland to British ports such as Liverpool, Glasgow and London.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Famine Relief Efforts</a:t>
            </a:r>
          </a:p>
        </p:txBody>
      </p:sp>
      <p:sp>
        <p:nvSpPr>
          <p:cNvPr name="TextBox 8" id="8"/>
          <p:cNvSpPr txBox="true"/>
          <p:nvPr/>
        </p:nvSpPr>
        <p:spPr>
          <a:xfrm rot="0">
            <a:off x="1028700" y="1838325"/>
            <a:ext cx="15609955"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Eventually some help came in the form of:</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Maise</a:t>
            </a:r>
            <a:r>
              <a:rPr lang="en-US" sz="2500">
                <a:solidFill>
                  <a:srgbClr val="000000"/>
                </a:solidFill>
                <a:latin typeface="Arial"/>
                <a:ea typeface="Arial"/>
                <a:cs typeface="Arial"/>
                <a:sym typeface="Arial"/>
              </a:rPr>
              <a:t> (</a:t>
            </a:r>
            <a:r>
              <a:rPr lang="en-US" b="true" sz="2500">
                <a:solidFill>
                  <a:srgbClr val="000000"/>
                </a:solidFill>
                <a:latin typeface="Arial Bold"/>
                <a:ea typeface="Arial Bold"/>
                <a:cs typeface="Arial Bold"/>
                <a:sym typeface="Arial Bold"/>
              </a:rPr>
              <a:t>'Indian Corn' </a:t>
            </a:r>
            <a:r>
              <a:rPr lang="en-US" sz="2500">
                <a:solidFill>
                  <a:srgbClr val="000000"/>
                </a:solidFill>
                <a:latin typeface="Arial"/>
                <a:ea typeface="Arial"/>
                <a:cs typeface="Arial"/>
                <a:sym typeface="Arial"/>
              </a:rPr>
              <a:t>- cheap corn from the USA) was sent by Prime Minister Sir Robert Peel, in November 1845, to Ireland - it was enough to feed one million people for one month. Although offered at cost price, many could still not afford it or were forced to sell all they had to buy it. However, it was harder to digest than potatoes and became known as </a:t>
            </a:r>
            <a:r>
              <a:rPr lang="en-US" b="true" sz="2500">
                <a:solidFill>
                  <a:srgbClr val="000000"/>
                </a:solidFill>
                <a:latin typeface="Arial Bold"/>
                <a:ea typeface="Arial Bold"/>
                <a:cs typeface="Arial Bold"/>
                <a:sym typeface="Arial Bold"/>
              </a:rPr>
              <a:t>Peel's Brimstone</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Public work schemes </a:t>
            </a:r>
            <a:r>
              <a:rPr lang="en-US" sz="2500">
                <a:solidFill>
                  <a:srgbClr val="000000"/>
                </a:solidFill>
                <a:latin typeface="Arial"/>
                <a:ea typeface="Arial"/>
                <a:cs typeface="Arial"/>
                <a:sym typeface="Arial"/>
              </a:rPr>
              <a:t>were set up to give the poor jobs where they could earn money (1 shilling per day) to buy the food but this wasn't enough as prices had risen due to shortages. The work was building roads, bridges, walls and follies (monuments of no use). By 1846, 400,000 people were involved in these schemes.</a:t>
            </a:r>
          </a:p>
          <a:p>
            <a:pPr algn="l" marL="539754" indent="-269877" lvl="1">
              <a:lnSpc>
                <a:spcPts val="3500"/>
              </a:lnSpc>
              <a:buFont typeface="Arial"/>
              <a:buChar char="•"/>
            </a:pPr>
            <a:r>
              <a:rPr lang="en-US" sz="2500">
                <a:solidFill>
                  <a:srgbClr val="000000"/>
                </a:solidFill>
                <a:latin typeface="Arial"/>
                <a:ea typeface="Arial"/>
                <a:cs typeface="Arial"/>
                <a:sym typeface="Arial"/>
              </a:rPr>
              <a:t>From the early 1840s, </a:t>
            </a:r>
            <a:r>
              <a:rPr lang="en-US" b="true" sz="2500">
                <a:solidFill>
                  <a:srgbClr val="000000"/>
                </a:solidFill>
                <a:latin typeface="Arial Bold"/>
                <a:ea typeface="Arial Bold"/>
                <a:cs typeface="Arial Bold"/>
                <a:sym typeface="Arial Bold"/>
              </a:rPr>
              <a:t>workhouses</a:t>
            </a:r>
            <a:r>
              <a:rPr lang="en-US" sz="2500">
                <a:solidFill>
                  <a:srgbClr val="000000"/>
                </a:solidFill>
                <a:latin typeface="Arial"/>
                <a:ea typeface="Arial"/>
                <a:cs typeface="Arial"/>
                <a:sym typeface="Arial"/>
              </a:rPr>
              <a:t> were </a:t>
            </a:r>
            <a:r>
              <a:rPr lang="en-US" sz="2500" u="sng">
                <a:solidFill>
                  <a:srgbClr val="000000"/>
                </a:solidFill>
                <a:latin typeface="Arial"/>
                <a:ea typeface="Arial"/>
                <a:cs typeface="Arial"/>
                <a:sym typeface="Arial"/>
              </a:rPr>
              <a:t>large buildings which were established where people worked in return for basic accommodation and food</a:t>
            </a:r>
            <a:r>
              <a:rPr lang="en-US" sz="2500">
                <a:solidFill>
                  <a:srgbClr val="000000"/>
                </a:solidFill>
                <a:latin typeface="Arial"/>
                <a:ea typeface="Arial"/>
                <a:cs typeface="Arial"/>
                <a:sym typeface="Arial"/>
              </a:rPr>
              <a:t>. They were established for those who had nowhere else to go. The whole family had to enter together. This was so that landlords could clear their land of tenants who could not pay rent. Life in the workhouse - '</a:t>
            </a:r>
            <a:r>
              <a:rPr lang="en-US" sz="2500" i="true">
                <a:solidFill>
                  <a:srgbClr val="000000"/>
                </a:solidFill>
                <a:latin typeface="Arial Italics"/>
                <a:ea typeface="Arial Italics"/>
                <a:cs typeface="Arial Italics"/>
                <a:sym typeface="Arial Italics"/>
              </a:rPr>
              <a:t>the most feared and hated institution ever established in Ireland</a:t>
            </a:r>
            <a:r>
              <a:rPr lang="en-US" sz="2500">
                <a:solidFill>
                  <a:srgbClr val="000000"/>
                </a:solidFill>
                <a:latin typeface="Arial"/>
                <a:ea typeface="Arial"/>
                <a:cs typeface="Arial"/>
                <a:sym typeface="Arial"/>
              </a:rPr>
              <a:t>' - was meant to be harsh, so as not to encourage people to stay and to keep down the numbers entering. Despite this, the workhouses were full to overflowing. Inside, families were split up; some never met again. By 1847, there were 200,000 people in the workhouses - double what they should hold. Disease spread easily.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One: The Historian</a:t>
            </a:r>
          </a:p>
        </p:txBody>
      </p:sp>
      <p:grpSp>
        <p:nvGrpSpPr>
          <p:cNvPr name="Group 8" id="8"/>
          <p:cNvGrpSpPr/>
          <p:nvPr/>
        </p:nvGrpSpPr>
        <p:grpSpPr>
          <a:xfrm rot="0">
            <a:off x="1865502" y="4496927"/>
            <a:ext cx="2320858" cy="1036814"/>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10" id="10"/>
            <p:cNvSpPr txBox="true"/>
            <p:nvPr/>
          </p:nvSpPr>
          <p:spPr>
            <a:xfrm>
              <a:off x="177800" y="-47625"/>
              <a:ext cx="655707" cy="454025"/>
            </a:xfrm>
            <a:prstGeom prst="rect">
              <a:avLst/>
            </a:prstGeom>
          </p:spPr>
          <p:txBody>
            <a:bodyPr anchor="ctr" rtlCol="false" tIns="16884" lIns="16884" bIns="16884" rIns="16884"/>
            <a:lstStyle/>
            <a:p>
              <a:pPr algn="ctr">
                <a:lnSpc>
                  <a:spcPts val="3079"/>
                </a:lnSpc>
                <a:spcBef>
                  <a:spcPct val="0"/>
                </a:spcBef>
              </a:pPr>
              <a:r>
                <a:rPr lang="en-US" sz="2199" spc="-68">
                  <a:solidFill>
                    <a:srgbClr val="FFFFFF"/>
                  </a:solidFill>
                  <a:latin typeface="Questrial"/>
                  <a:ea typeface="Questrial"/>
                  <a:cs typeface="Questrial"/>
                  <a:sym typeface="Questrial"/>
                </a:rPr>
                <a:t>1845</a:t>
              </a:r>
            </a:p>
          </p:txBody>
        </p:sp>
      </p:grpSp>
      <p:grpSp>
        <p:nvGrpSpPr>
          <p:cNvPr name="Group 11" id="11"/>
          <p:cNvGrpSpPr/>
          <p:nvPr/>
        </p:nvGrpSpPr>
        <p:grpSpPr>
          <a:xfrm rot="0">
            <a:off x="3881711" y="4496927"/>
            <a:ext cx="2210928" cy="1036814"/>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13" id="13"/>
            <p:cNvSpPr txBox="true"/>
            <p:nvPr/>
          </p:nvSpPr>
          <p:spPr>
            <a:xfrm>
              <a:off x="177800" y="-47625"/>
              <a:ext cx="612618" cy="454025"/>
            </a:xfrm>
            <a:prstGeom prst="rect">
              <a:avLst/>
            </a:prstGeom>
          </p:spPr>
          <p:txBody>
            <a:bodyPr anchor="ctr" rtlCol="false" tIns="16884" lIns="16884" bIns="16884" rIns="16884"/>
            <a:lstStyle/>
            <a:p>
              <a:pPr algn="ctr">
                <a:lnSpc>
                  <a:spcPts val="3079"/>
                </a:lnSpc>
                <a:spcBef>
                  <a:spcPct val="0"/>
                </a:spcBef>
              </a:pPr>
              <a:r>
                <a:rPr lang="en-US" sz="2199" spc="-68">
                  <a:solidFill>
                    <a:srgbClr val="FFFFFF"/>
                  </a:solidFill>
                  <a:latin typeface="Questrial"/>
                  <a:ea typeface="Questrial"/>
                  <a:cs typeface="Questrial"/>
                  <a:sym typeface="Questrial"/>
                </a:rPr>
                <a:t>1846</a:t>
              </a:r>
            </a:p>
          </p:txBody>
        </p:sp>
      </p:grpSp>
      <p:grpSp>
        <p:nvGrpSpPr>
          <p:cNvPr name="Group 14" id="14"/>
          <p:cNvGrpSpPr/>
          <p:nvPr/>
        </p:nvGrpSpPr>
        <p:grpSpPr>
          <a:xfrm rot="0">
            <a:off x="5829138" y="4496927"/>
            <a:ext cx="2293266" cy="1036814"/>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16" id="16"/>
            <p:cNvSpPr txBox="true"/>
            <p:nvPr/>
          </p:nvSpPr>
          <p:spPr>
            <a:xfrm>
              <a:off x="177800" y="-47625"/>
              <a:ext cx="644892" cy="454025"/>
            </a:xfrm>
            <a:prstGeom prst="rect">
              <a:avLst/>
            </a:prstGeom>
          </p:spPr>
          <p:txBody>
            <a:bodyPr anchor="ctr" rtlCol="false" tIns="16884" lIns="16884" bIns="16884" rIns="16884"/>
            <a:lstStyle/>
            <a:p>
              <a:pPr algn="ctr">
                <a:lnSpc>
                  <a:spcPts val="3079"/>
                </a:lnSpc>
                <a:spcBef>
                  <a:spcPct val="0"/>
                </a:spcBef>
              </a:pPr>
              <a:r>
                <a:rPr lang="en-US" sz="2199" spc="-68">
                  <a:solidFill>
                    <a:srgbClr val="FFFFFF"/>
                  </a:solidFill>
                  <a:latin typeface="Questrial"/>
                  <a:ea typeface="Questrial"/>
                  <a:cs typeface="Questrial"/>
                  <a:sym typeface="Questrial"/>
                </a:rPr>
                <a:t>1847</a:t>
              </a:r>
            </a:p>
          </p:txBody>
        </p:sp>
      </p:grpSp>
      <p:sp>
        <p:nvSpPr>
          <p:cNvPr name="AutoShape 17" id="17"/>
          <p:cNvSpPr/>
          <p:nvPr/>
        </p:nvSpPr>
        <p:spPr>
          <a:xfrm flipV="true">
            <a:off x="2995466" y="5738363"/>
            <a:ext cx="0" cy="2436694"/>
          </a:xfrm>
          <a:prstGeom prst="line">
            <a:avLst/>
          </a:prstGeom>
          <a:ln cap="flat" w="9525">
            <a:solidFill>
              <a:srgbClr val="0DA33B"/>
            </a:solidFill>
            <a:prstDash val="solid"/>
            <a:headEnd type="none" len="sm" w="sm"/>
            <a:tailEnd type="none" len="sm" w="sm"/>
          </a:ln>
        </p:spPr>
      </p:sp>
      <p:grpSp>
        <p:nvGrpSpPr>
          <p:cNvPr name="Group 18" id="18"/>
          <p:cNvGrpSpPr/>
          <p:nvPr/>
        </p:nvGrpSpPr>
        <p:grpSpPr>
          <a:xfrm rot="0">
            <a:off x="7810339" y="4496927"/>
            <a:ext cx="2320858" cy="1036814"/>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0" id="20"/>
            <p:cNvSpPr txBox="true"/>
            <p:nvPr/>
          </p:nvSpPr>
          <p:spPr>
            <a:xfrm>
              <a:off x="177800" y="-47625"/>
              <a:ext cx="655707" cy="454025"/>
            </a:xfrm>
            <a:prstGeom prst="rect">
              <a:avLst/>
            </a:prstGeom>
          </p:spPr>
          <p:txBody>
            <a:bodyPr anchor="ctr" rtlCol="false" tIns="16884" lIns="16884" bIns="16884" rIns="16884"/>
            <a:lstStyle/>
            <a:p>
              <a:pPr algn="ctr">
                <a:lnSpc>
                  <a:spcPts val="3079"/>
                </a:lnSpc>
                <a:spcBef>
                  <a:spcPct val="0"/>
                </a:spcBef>
              </a:pPr>
              <a:r>
                <a:rPr lang="en-US" sz="2199" spc="-68">
                  <a:solidFill>
                    <a:srgbClr val="FFFFFF"/>
                  </a:solidFill>
                  <a:latin typeface="Questrial"/>
                  <a:ea typeface="Questrial"/>
                  <a:cs typeface="Questrial"/>
                  <a:sym typeface="Questrial"/>
                </a:rPr>
                <a:t>1848</a:t>
              </a:r>
            </a:p>
          </p:txBody>
        </p:sp>
      </p:grpSp>
      <p:grpSp>
        <p:nvGrpSpPr>
          <p:cNvPr name="Group 21" id="21"/>
          <p:cNvGrpSpPr/>
          <p:nvPr/>
        </p:nvGrpSpPr>
        <p:grpSpPr>
          <a:xfrm rot="0">
            <a:off x="9826548" y="4496927"/>
            <a:ext cx="2210928" cy="1036814"/>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23" id="23"/>
            <p:cNvSpPr txBox="true"/>
            <p:nvPr/>
          </p:nvSpPr>
          <p:spPr>
            <a:xfrm>
              <a:off x="177800" y="-47625"/>
              <a:ext cx="612618" cy="454025"/>
            </a:xfrm>
            <a:prstGeom prst="rect">
              <a:avLst/>
            </a:prstGeom>
          </p:spPr>
          <p:txBody>
            <a:bodyPr anchor="ctr" rtlCol="false" tIns="16884" lIns="16884" bIns="16884" rIns="16884"/>
            <a:lstStyle/>
            <a:p>
              <a:pPr algn="ctr">
                <a:lnSpc>
                  <a:spcPts val="3079"/>
                </a:lnSpc>
                <a:spcBef>
                  <a:spcPct val="0"/>
                </a:spcBef>
              </a:pPr>
              <a:r>
                <a:rPr lang="en-US" sz="2199" spc="-68">
                  <a:solidFill>
                    <a:srgbClr val="FFFFFF"/>
                  </a:solidFill>
                  <a:latin typeface="Questrial"/>
                  <a:ea typeface="Questrial"/>
                  <a:cs typeface="Questrial"/>
                  <a:sym typeface="Questrial"/>
                </a:rPr>
                <a:t>1849</a:t>
              </a:r>
            </a:p>
          </p:txBody>
        </p:sp>
      </p:grpSp>
      <p:grpSp>
        <p:nvGrpSpPr>
          <p:cNvPr name="Group 24" id="24"/>
          <p:cNvGrpSpPr/>
          <p:nvPr/>
        </p:nvGrpSpPr>
        <p:grpSpPr>
          <a:xfrm rot="0">
            <a:off x="11773976" y="4496927"/>
            <a:ext cx="2293266" cy="1036814"/>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26" id="26"/>
            <p:cNvSpPr txBox="true"/>
            <p:nvPr/>
          </p:nvSpPr>
          <p:spPr>
            <a:xfrm>
              <a:off x="177800" y="-47625"/>
              <a:ext cx="644892" cy="454025"/>
            </a:xfrm>
            <a:prstGeom prst="rect">
              <a:avLst/>
            </a:prstGeom>
          </p:spPr>
          <p:txBody>
            <a:bodyPr anchor="ctr" rtlCol="false" tIns="16884" lIns="16884" bIns="16884" rIns="16884"/>
            <a:lstStyle/>
            <a:p>
              <a:pPr algn="ctr">
                <a:lnSpc>
                  <a:spcPts val="3079"/>
                </a:lnSpc>
                <a:spcBef>
                  <a:spcPct val="0"/>
                </a:spcBef>
              </a:pPr>
              <a:r>
                <a:rPr lang="en-US" sz="2199" spc="-68">
                  <a:solidFill>
                    <a:srgbClr val="FFFFFF"/>
                  </a:solidFill>
                  <a:latin typeface="Questrial"/>
                  <a:ea typeface="Questrial"/>
                  <a:cs typeface="Questrial"/>
                  <a:sym typeface="Questrial"/>
                </a:rPr>
                <a:t>1850</a:t>
              </a:r>
            </a:p>
          </p:txBody>
        </p:sp>
      </p:grpSp>
      <p:grpSp>
        <p:nvGrpSpPr>
          <p:cNvPr name="Group 27" id="27"/>
          <p:cNvGrpSpPr/>
          <p:nvPr/>
        </p:nvGrpSpPr>
        <p:grpSpPr>
          <a:xfrm rot="0">
            <a:off x="13758740" y="4496927"/>
            <a:ext cx="2320858" cy="1036814"/>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9" id="29"/>
            <p:cNvSpPr txBox="true"/>
            <p:nvPr/>
          </p:nvSpPr>
          <p:spPr>
            <a:xfrm>
              <a:off x="177800" y="-47625"/>
              <a:ext cx="655707" cy="454025"/>
            </a:xfrm>
            <a:prstGeom prst="rect">
              <a:avLst/>
            </a:prstGeom>
          </p:spPr>
          <p:txBody>
            <a:bodyPr anchor="ctr" rtlCol="false" tIns="16884" lIns="16884" bIns="16884" rIns="16884"/>
            <a:lstStyle/>
            <a:p>
              <a:pPr algn="ctr">
                <a:lnSpc>
                  <a:spcPts val="3079"/>
                </a:lnSpc>
                <a:spcBef>
                  <a:spcPct val="0"/>
                </a:spcBef>
              </a:pPr>
              <a:r>
                <a:rPr lang="en-US" sz="2199" spc="-68">
                  <a:solidFill>
                    <a:srgbClr val="FFFFFF"/>
                  </a:solidFill>
                  <a:latin typeface="Questrial"/>
                  <a:ea typeface="Questrial"/>
                  <a:cs typeface="Questrial"/>
                  <a:sym typeface="Questrial"/>
                </a:rPr>
                <a:t>1851</a:t>
              </a:r>
            </a:p>
          </p:txBody>
        </p:sp>
      </p:grpSp>
      <p:grpSp>
        <p:nvGrpSpPr>
          <p:cNvPr name="Group 30" id="30"/>
          <p:cNvGrpSpPr/>
          <p:nvPr/>
        </p:nvGrpSpPr>
        <p:grpSpPr>
          <a:xfrm rot="0">
            <a:off x="1538409" y="7089444"/>
            <a:ext cx="2975044" cy="1353213"/>
            <a:chOff x="0" y="0"/>
            <a:chExt cx="689010" cy="313400"/>
          </a:xfrm>
        </p:grpSpPr>
        <p:sp>
          <p:nvSpPr>
            <p:cNvPr name="Freeform 31" id="3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2" id="32"/>
            <p:cNvSpPr txBox="true"/>
            <p:nvPr/>
          </p:nvSpPr>
          <p:spPr>
            <a:xfrm>
              <a:off x="0" y="-28575"/>
              <a:ext cx="689010" cy="341975"/>
            </a:xfrm>
            <a:prstGeom prst="rect">
              <a:avLst/>
            </a:prstGeom>
          </p:spPr>
          <p:txBody>
            <a:bodyPr anchor="ctr" rtlCol="false" tIns="67537" lIns="67537" bIns="67537" rIns="67537"/>
            <a:lstStyle/>
            <a:p>
              <a:pPr algn="ctr">
                <a:lnSpc>
                  <a:spcPts val="1960"/>
                </a:lnSpc>
                <a:spcBef>
                  <a:spcPct val="0"/>
                </a:spcBef>
              </a:pPr>
            </a:p>
          </p:txBody>
        </p:sp>
      </p:grpSp>
      <p:sp>
        <p:nvSpPr>
          <p:cNvPr name="AutoShape 33" id="33"/>
          <p:cNvSpPr/>
          <p:nvPr/>
        </p:nvSpPr>
        <p:spPr>
          <a:xfrm flipV="true">
            <a:off x="6820086" y="5738363"/>
            <a:ext cx="0" cy="2436694"/>
          </a:xfrm>
          <a:prstGeom prst="line">
            <a:avLst/>
          </a:prstGeom>
          <a:ln cap="flat" w="9525">
            <a:solidFill>
              <a:srgbClr val="0DA33B"/>
            </a:solidFill>
            <a:prstDash val="solid"/>
            <a:headEnd type="none" len="sm" w="sm"/>
            <a:tailEnd type="none" len="sm" w="sm"/>
          </a:ln>
        </p:spPr>
      </p:sp>
      <p:grpSp>
        <p:nvGrpSpPr>
          <p:cNvPr name="Group 34" id="34"/>
          <p:cNvGrpSpPr/>
          <p:nvPr/>
        </p:nvGrpSpPr>
        <p:grpSpPr>
          <a:xfrm rot="0">
            <a:off x="5340180" y="7089444"/>
            <a:ext cx="2975044" cy="1353213"/>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6" id="36"/>
            <p:cNvSpPr txBox="true"/>
            <p:nvPr/>
          </p:nvSpPr>
          <p:spPr>
            <a:xfrm>
              <a:off x="0" y="-28575"/>
              <a:ext cx="689010" cy="341975"/>
            </a:xfrm>
            <a:prstGeom prst="rect">
              <a:avLst/>
            </a:prstGeom>
          </p:spPr>
          <p:txBody>
            <a:bodyPr anchor="ctr" rtlCol="false" tIns="67537" lIns="67537" bIns="67537" rIns="67537"/>
            <a:lstStyle/>
            <a:p>
              <a:pPr algn="ctr">
                <a:lnSpc>
                  <a:spcPts val="1960"/>
                </a:lnSpc>
                <a:spcBef>
                  <a:spcPct val="0"/>
                </a:spcBef>
              </a:pPr>
            </a:p>
          </p:txBody>
        </p:sp>
      </p:grpSp>
      <p:sp>
        <p:nvSpPr>
          <p:cNvPr name="AutoShape 37" id="37"/>
          <p:cNvSpPr/>
          <p:nvPr/>
        </p:nvSpPr>
        <p:spPr>
          <a:xfrm flipV="true">
            <a:off x="10956513" y="5737297"/>
            <a:ext cx="0" cy="2436694"/>
          </a:xfrm>
          <a:prstGeom prst="line">
            <a:avLst/>
          </a:prstGeom>
          <a:ln cap="flat" w="9525">
            <a:solidFill>
              <a:srgbClr val="0DA33B"/>
            </a:solidFill>
            <a:prstDash val="solid"/>
            <a:headEnd type="none" len="sm" w="sm"/>
            <a:tailEnd type="none" len="sm" w="sm"/>
          </a:ln>
        </p:spPr>
      </p:sp>
      <p:grpSp>
        <p:nvGrpSpPr>
          <p:cNvPr name="Group 38" id="38"/>
          <p:cNvGrpSpPr/>
          <p:nvPr/>
        </p:nvGrpSpPr>
        <p:grpSpPr>
          <a:xfrm rot="0">
            <a:off x="9518182" y="7088378"/>
            <a:ext cx="2975044" cy="1353213"/>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0" id="40"/>
            <p:cNvSpPr txBox="true"/>
            <p:nvPr/>
          </p:nvSpPr>
          <p:spPr>
            <a:xfrm>
              <a:off x="0" y="-28575"/>
              <a:ext cx="689010" cy="341975"/>
            </a:xfrm>
            <a:prstGeom prst="rect">
              <a:avLst/>
            </a:prstGeom>
          </p:spPr>
          <p:txBody>
            <a:bodyPr anchor="ctr" rtlCol="false" tIns="67537" lIns="67537" bIns="67537" rIns="67537"/>
            <a:lstStyle/>
            <a:p>
              <a:pPr algn="ctr">
                <a:lnSpc>
                  <a:spcPts val="1960"/>
                </a:lnSpc>
                <a:spcBef>
                  <a:spcPct val="0"/>
                </a:spcBef>
              </a:pPr>
            </a:p>
          </p:txBody>
        </p:sp>
      </p:grpSp>
      <p:sp>
        <p:nvSpPr>
          <p:cNvPr name="AutoShape 41" id="41"/>
          <p:cNvSpPr/>
          <p:nvPr/>
        </p:nvSpPr>
        <p:spPr>
          <a:xfrm flipV="true">
            <a:off x="14911553" y="5736231"/>
            <a:ext cx="0" cy="2436694"/>
          </a:xfrm>
          <a:prstGeom prst="line">
            <a:avLst/>
          </a:prstGeom>
          <a:ln cap="flat" w="9525">
            <a:solidFill>
              <a:srgbClr val="0DA33B"/>
            </a:solidFill>
            <a:prstDash val="solid"/>
            <a:headEnd type="none" len="sm" w="sm"/>
            <a:tailEnd type="none" len="sm" w="sm"/>
          </a:ln>
        </p:spPr>
      </p:sp>
      <p:grpSp>
        <p:nvGrpSpPr>
          <p:cNvPr name="Group 42" id="42"/>
          <p:cNvGrpSpPr/>
          <p:nvPr/>
        </p:nvGrpSpPr>
        <p:grpSpPr>
          <a:xfrm rot="0">
            <a:off x="13431647" y="7087311"/>
            <a:ext cx="2975044" cy="1353213"/>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4" id="44"/>
            <p:cNvSpPr txBox="true"/>
            <p:nvPr/>
          </p:nvSpPr>
          <p:spPr>
            <a:xfrm>
              <a:off x="0" y="-28575"/>
              <a:ext cx="689010" cy="341975"/>
            </a:xfrm>
            <a:prstGeom prst="rect">
              <a:avLst/>
            </a:prstGeom>
          </p:spPr>
          <p:txBody>
            <a:bodyPr anchor="ctr" rtlCol="false" tIns="67537" lIns="67537" bIns="67537" rIns="67537"/>
            <a:lstStyle/>
            <a:p>
              <a:pPr algn="ctr">
                <a:lnSpc>
                  <a:spcPts val="1960"/>
                </a:lnSpc>
                <a:spcBef>
                  <a:spcPct val="0"/>
                </a:spcBef>
              </a:pPr>
            </a:p>
          </p:txBody>
        </p:sp>
      </p:grpSp>
      <p:sp>
        <p:nvSpPr>
          <p:cNvPr name="AutoShape 45" id="45"/>
          <p:cNvSpPr/>
          <p:nvPr/>
        </p:nvSpPr>
        <p:spPr>
          <a:xfrm flipV="true">
            <a:off x="4979559" y="1866288"/>
            <a:ext cx="0" cy="2436694"/>
          </a:xfrm>
          <a:prstGeom prst="line">
            <a:avLst/>
          </a:prstGeom>
          <a:ln cap="flat" w="9525">
            <a:solidFill>
              <a:srgbClr val="0DA33B"/>
            </a:solidFill>
            <a:prstDash val="solid"/>
            <a:headEnd type="none" len="sm" w="sm"/>
            <a:tailEnd type="none" len="sm" w="sm"/>
          </a:ln>
        </p:spPr>
      </p:sp>
      <p:grpSp>
        <p:nvGrpSpPr>
          <p:cNvPr name="Group 46" id="46"/>
          <p:cNvGrpSpPr/>
          <p:nvPr/>
        </p:nvGrpSpPr>
        <p:grpSpPr>
          <a:xfrm rot="0">
            <a:off x="3499653" y="1585787"/>
            <a:ext cx="2975044" cy="1353213"/>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8" id="48"/>
            <p:cNvSpPr txBox="true"/>
            <p:nvPr/>
          </p:nvSpPr>
          <p:spPr>
            <a:xfrm>
              <a:off x="0" y="-28575"/>
              <a:ext cx="689010" cy="341975"/>
            </a:xfrm>
            <a:prstGeom prst="rect">
              <a:avLst/>
            </a:prstGeom>
          </p:spPr>
          <p:txBody>
            <a:bodyPr anchor="ctr" rtlCol="false" tIns="67537" lIns="67537" bIns="67537" rIns="67537"/>
            <a:lstStyle/>
            <a:p>
              <a:pPr algn="ctr">
                <a:lnSpc>
                  <a:spcPts val="1960"/>
                </a:lnSpc>
                <a:spcBef>
                  <a:spcPct val="0"/>
                </a:spcBef>
              </a:pPr>
            </a:p>
          </p:txBody>
        </p:sp>
      </p:grpSp>
      <p:sp>
        <p:nvSpPr>
          <p:cNvPr name="AutoShape 49" id="49"/>
          <p:cNvSpPr/>
          <p:nvPr/>
        </p:nvSpPr>
        <p:spPr>
          <a:xfrm flipV="true">
            <a:off x="8963152" y="1866288"/>
            <a:ext cx="0" cy="2436694"/>
          </a:xfrm>
          <a:prstGeom prst="line">
            <a:avLst/>
          </a:prstGeom>
          <a:ln cap="flat" w="9525">
            <a:solidFill>
              <a:srgbClr val="0DA33B"/>
            </a:solidFill>
            <a:prstDash val="solid"/>
            <a:headEnd type="none" len="sm" w="sm"/>
            <a:tailEnd type="none" len="sm" w="sm"/>
          </a:ln>
        </p:spPr>
      </p:sp>
      <p:grpSp>
        <p:nvGrpSpPr>
          <p:cNvPr name="Group 50" id="50"/>
          <p:cNvGrpSpPr/>
          <p:nvPr/>
        </p:nvGrpSpPr>
        <p:grpSpPr>
          <a:xfrm rot="0">
            <a:off x="7483246" y="1585787"/>
            <a:ext cx="2975044" cy="1353213"/>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2" id="52"/>
            <p:cNvSpPr txBox="true"/>
            <p:nvPr/>
          </p:nvSpPr>
          <p:spPr>
            <a:xfrm>
              <a:off x="0" y="-28575"/>
              <a:ext cx="689010" cy="341975"/>
            </a:xfrm>
            <a:prstGeom prst="rect">
              <a:avLst/>
            </a:prstGeom>
          </p:spPr>
          <p:txBody>
            <a:bodyPr anchor="ctr" rtlCol="false" tIns="67537" lIns="67537" bIns="67537" rIns="67537"/>
            <a:lstStyle/>
            <a:p>
              <a:pPr algn="ctr">
                <a:lnSpc>
                  <a:spcPts val="1960"/>
                </a:lnSpc>
                <a:spcBef>
                  <a:spcPct val="0"/>
                </a:spcBef>
              </a:pPr>
            </a:p>
          </p:txBody>
        </p:sp>
      </p:grpSp>
      <p:sp>
        <p:nvSpPr>
          <p:cNvPr name="AutoShape 53" id="53"/>
          <p:cNvSpPr/>
          <p:nvPr/>
        </p:nvSpPr>
        <p:spPr>
          <a:xfrm flipV="true">
            <a:off x="12912993" y="1860904"/>
            <a:ext cx="0" cy="2436694"/>
          </a:xfrm>
          <a:prstGeom prst="line">
            <a:avLst/>
          </a:prstGeom>
          <a:ln cap="flat" w="9525">
            <a:solidFill>
              <a:srgbClr val="0DA33B"/>
            </a:solidFill>
            <a:prstDash val="solid"/>
            <a:headEnd type="none" len="sm" w="sm"/>
            <a:tailEnd type="none" len="sm" w="sm"/>
          </a:ln>
        </p:spPr>
      </p:sp>
      <p:grpSp>
        <p:nvGrpSpPr>
          <p:cNvPr name="Group 54" id="54"/>
          <p:cNvGrpSpPr/>
          <p:nvPr/>
        </p:nvGrpSpPr>
        <p:grpSpPr>
          <a:xfrm rot="0">
            <a:off x="11433087" y="1580402"/>
            <a:ext cx="2975044" cy="1353213"/>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6" id="56"/>
            <p:cNvSpPr txBox="true"/>
            <p:nvPr/>
          </p:nvSpPr>
          <p:spPr>
            <a:xfrm>
              <a:off x="0" y="-28575"/>
              <a:ext cx="689010" cy="341975"/>
            </a:xfrm>
            <a:prstGeom prst="rect">
              <a:avLst/>
            </a:prstGeom>
          </p:spPr>
          <p:txBody>
            <a:bodyPr anchor="ctr" rtlCol="false" tIns="67537" lIns="67537" bIns="67537" rIns="67537"/>
            <a:lstStyle/>
            <a:p>
              <a:pPr algn="ctr">
                <a:lnSpc>
                  <a:spcPts val="1960"/>
                </a:lnSpc>
                <a:spcBef>
                  <a:spcPct val="0"/>
                </a:spcBef>
              </a:pPr>
            </a:p>
          </p:txBody>
        </p:sp>
      </p:grpSp>
      <p:grpSp>
        <p:nvGrpSpPr>
          <p:cNvPr name="Group 57" id="57"/>
          <p:cNvGrpSpPr/>
          <p:nvPr/>
        </p:nvGrpSpPr>
        <p:grpSpPr>
          <a:xfrm rot="0">
            <a:off x="5916780" y="341236"/>
            <a:ext cx="6495393" cy="631296"/>
            <a:chOff x="0" y="0"/>
            <a:chExt cx="1809524" cy="175870"/>
          </a:xfrm>
        </p:grpSpPr>
        <p:sp>
          <p:nvSpPr>
            <p:cNvPr name="Freeform 58" id="58"/>
            <p:cNvSpPr/>
            <p:nvPr/>
          </p:nvSpPr>
          <p:spPr>
            <a:xfrm flipH="false" flipV="false" rot="0">
              <a:off x="0" y="0"/>
              <a:ext cx="1809524" cy="175870"/>
            </a:xfrm>
            <a:custGeom>
              <a:avLst/>
              <a:gdLst/>
              <a:ahLst/>
              <a:cxnLst/>
              <a:rect r="r" b="b" t="t" l="l"/>
              <a:pathLst>
                <a:path h="175870" w="1809524">
                  <a:moveTo>
                    <a:pt x="4768" y="0"/>
                  </a:moveTo>
                  <a:lnTo>
                    <a:pt x="1804757" y="0"/>
                  </a:lnTo>
                  <a:cubicBezTo>
                    <a:pt x="1807390" y="0"/>
                    <a:pt x="1809524" y="2135"/>
                    <a:pt x="1809524" y="4768"/>
                  </a:cubicBezTo>
                  <a:lnTo>
                    <a:pt x="1809524" y="171102"/>
                  </a:lnTo>
                  <a:cubicBezTo>
                    <a:pt x="1809524" y="173735"/>
                    <a:pt x="1807390" y="175870"/>
                    <a:pt x="1804757" y="175870"/>
                  </a:cubicBezTo>
                  <a:lnTo>
                    <a:pt x="4768" y="175870"/>
                  </a:lnTo>
                  <a:cubicBezTo>
                    <a:pt x="3503" y="175870"/>
                    <a:pt x="2291" y="175368"/>
                    <a:pt x="1396" y="174474"/>
                  </a:cubicBezTo>
                  <a:cubicBezTo>
                    <a:pt x="502" y="173579"/>
                    <a:pt x="0" y="172367"/>
                    <a:pt x="0" y="171102"/>
                  </a:cubicBezTo>
                  <a:lnTo>
                    <a:pt x="0" y="4768"/>
                  </a:lnTo>
                  <a:cubicBezTo>
                    <a:pt x="0" y="2135"/>
                    <a:pt x="2135" y="0"/>
                    <a:pt x="4768" y="0"/>
                  </a:cubicBezTo>
                  <a:close/>
                </a:path>
              </a:pathLst>
            </a:custGeom>
            <a:solidFill>
              <a:srgbClr val="0DA33B"/>
            </a:solidFill>
          </p:spPr>
        </p:sp>
        <p:sp>
          <p:nvSpPr>
            <p:cNvPr name="TextBox 59" id="59"/>
            <p:cNvSpPr txBox="true"/>
            <p:nvPr/>
          </p:nvSpPr>
          <p:spPr>
            <a:xfrm>
              <a:off x="0" y="-47625"/>
              <a:ext cx="1809524" cy="223495"/>
            </a:xfrm>
            <a:prstGeom prst="rect">
              <a:avLst/>
            </a:prstGeom>
          </p:spPr>
          <p:txBody>
            <a:bodyPr anchor="ctr" rtlCol="false" tIns="67537" lIns="67537" bIns="67537" rIns="67537"/>
            <a:lstStyle/>
            <a:p>
              <a:pPr algn="ctr">
                <a:lnSpc>
                  <a:spcPts val="3551"/>
                </a:lnSpc>
              </a:pPr>
              <a:r>
                <a:rPr lang="en-US" sz="2573" spc="252">
                  <a:solidFill>
                    <a:srgbClr val="FFFFFF"/>
                  </a:solidFill>
                  <a:latin typeface="Questrial"/>
                  <a:ea typeface="Questrial"/>
                  <a:cs typeface="Questrial"/>
                  <a:sym typeface="Questrial"/>
                </a:rPr>
                <a:t>THE GREAT IRISH FAMINE</a:t>
              </a:r>
            </a:p>
          </p:txBody>
        </p:sp>
      </p:grpSp>
      <p:sp>
        <p:nvSpPr>
          <p:cNvPr name="Freeform 60" id="60"/>
          <p:cNvSpPr/>
          <p:nvPr/>
        </p:nvSpPr>
        <p:spPr>
          <a:xfrm flipH="false" flipV="false" rot="0">
            <a:off x="15234798" y="35572"/>
            <a:ext cx="1689601" cy="2226821"/>
          </a:xfrm>
          <a:custGeom>
            <a:avLst/>
            <a:gdLst/>
            <a:ahLst/>
            <a:cxnLst/>
            <a:rect r="r" b="b" t="t" l="l"/>
            <a:pathLst>
              <a:path h="2226821" w="1689601">
                <a:moveTo>
                  <a:pt x="0" y="0"/>
                </a:moveTo>
                <a:lnTo>
                  <a:pt x="1689601" y="0"/>
                </a:lnTo>
                <a:lnTo>
                  <a:pt x="1689601" y="2226821"/>
                </a:lnTo>
                <a:lnTo>
                  <a:pt x="0" y="22268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1" id="61"/>
          <p:cNvGrpSpPr/>
          <p:nvPr/>
        </p:nvGrpSpPr>
        <p:grpSpPr>
          <a:xfrm rot="0">
            <a:off x="7190084" y="930057"/>
            <a:ext cx="3948786" cy="631296"/>
            <a:chOff x="0" y="0"/>
            <a:chExt cx="1100076" cy="175870"/>
          </a:xfrm>
        </p:grpSpPr>
        <p:sp>
          <p:nvSpPr>
            <p:cNvPr name="Freeform 62" id="62"/>
            <p:cNvSpPr/>
            <p:nvPr/>
          </p:nvSpPr>
          <p:spPr>
            <a:xfrm flipH="false" flipV="false" rot="0">
              <a:off x="0" y="0"/>
              <a:ext cx="1100076" cy="175870"/>
            </a:xfrm>
            <a:custGeom>
              <a:avLst/>
              <a:gdLst/>
              <a:ahLst/>
              <a:cxnLst/>
              <a:rect r="r" b="b" t="t" l="l"/>
              <a:pathLst>
                <a:path h="175870" w="1100076">
                  <a:moveTo>
                    <a:pt x="7842" y="0"/>
                  </a:moveTo>
                  <a:lnTo>
                    <a:pt x="1092233" y="0"/>
                  </a:lnTo>
                  <a:cubicBezTo>
                    <a:pt x="1094313" y="0"/>
                    <a:pt x="1096308" y="826"/>
                    <a:pt x="1097779" y="2297"/>
                  </a:cubicBezTo>
                  <a:cubicBezTo>
                    <a:pt x="1099249" y="3768"/>
                    <a:pt x="1100076" y="5762"/>
                    <a:pt x="1100076" y="7842"/>
                  </a:cubicBezTo>
                  <a:lnTo>
                    <a:pt x="1100076" y="168028"/>
                  </a:lnTo>
                  <a:cubicBezTo>
                    <a:pt x="1100076" y="172359"/>
                    <a:pt x="1096565" y="175870"/>
                    <a:pt x="1092233" y="175870"/>
                  </a:cubicBezTo>
                  <a:lnTo>
                    <a:pt x="7842" y="175870"/>
                  </a:lnTo>
                  <a:cubicBezTo>
                    <a:pt x="5762" y="175870"/>
                    <a:pt x="3768" y="175044"/>
                    <a:pt x="2297" y="173573"/>
                  </a:cubicBezTo>
                  <a:cubicBezTo>
                    <a:pt x="826" y="172102"/>
                    <a:pt x="0" y="170108"/>
                    <a:pt x="0" y="168028"/>
                  </a:cubicBezTo>
                  <a:lnTo>
                    <a:pt x="0" y="7842"/>
                  </a:lnTo>
                  <a:cubicBezTo>
                    <a:pt x="0" y="5762"/>
                    <a:pt x="826" y="3768"/>
                    <a:pt x="2297" y="2297"/>
                  </a:cubicBezTo>
                  <a:cubicBezTo>
                    <a:pt x="3768" y="826"/>
                    <a:pt x="5762" y="0"/>
                    <a:pt x="7842" y="0"/>
                  </a:cubicBezTo>
                  <a:close/>
                </a:path>
              </a:pathLst>
            </a:custGeom>
            <a:solidFill>
              <a:srgbClr val="0DA33B"/>
            </a:solidFill>
          </p:spPr>
        </p:sp>
        <p:sp>
          <p:nvSpPr>
            <p:cNvPr name="TextBox 63" id="63"/>
            <p:cNvSpPr txBox="true"/>
            <p:nvPr/>
          </p:nvSpPr>
          <p:spPr>
            <a:xfrm>
              <a:off x="0" y="-47625"/>
              <a:ext cx="1100076" cy="223495"/>
            </a:xfrm>
            <a:prstGeom prst="rect">
              <a:avLst/>
            </a:prstGeom>
          </p:spPr>
          <p:txBody>
            <a:bodyPr anchor="ctr" rtlCol="false" tIns="67537" lIns="67537" bIns="67537" rIns="67537"/>
            <a:lstStyle/>
            <a:p>
              <a:pPr algn="ctr">
                <a:lnSpc>
                  <a:spcPts val="3551"/>
                </a:lnSpc>
              </a:pPr>
              <a:r>
                <a:rPr lang="en-US" sz="2573" spc="252">
                  <a:solidFill>
                    <a:srgbClr val="FFFFFF"/>
                  </a:solidFill>
                  <a:latin typeface="Questrial"/>
                  <a:ea typeface="Questrial"/>
                  <a:cs typeface="Questrial"/>
                  <a:sym typeface="Questrial"/>
                </a:rPr>
                <a:t>AN GORTA MÓR</a:t>
              </a:r>
            </a:p>
          </p:txBody>
        </p:sp>
      </p:grpSp>
      <p:sp>
        <p:nvSpPr>
          <p:cNvPr name="Freeform 64" id="64"/>
          <p:cNvSpPr/>
          <p:nvPr/>
        </p:nvSpPr>
        <p:spPr>
          <a:xfrm flipH="false" flipV="false" rot="0">
            <a:off x="14067242" y="2898878"/>
            <a:ext cx="1618278" cy="1598049"/>
          </a:xfrm>
          <a:custGeom>
            <a:avLst/>
            <a:gdLst/>
            <a:ahLst/>
            <a:cxnLst/>
            <a:rect r="r" b="b" t="t" l="l"/>
            <a:pathLst>
              <a:path h="1598049" w="1618278">
                <a:moveTo>
                  <a:pt x="0" y="0"/>
                </a:moveTo>
                <a:lnTo>
                  <a:pt x="1618278" y="0"/>
                </a:lnTo>
                <a:lnTo>
                  <a:pt x="1618278" y="1598049"/>
                </a:lnTo>
                <a:lnTo>
                  <a:pt x="0" y="15980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5" id="65"/>
          <p:cNvSpPr/>
          <p:nvPr/>
        </p:nvSpPr>
        <p:spPr>
          <a:xfrm flipH="false" flipV="false" rot="0">
            <a:off x="928046" y="2466296"/>
            <a:ext cx="1323832" cy="1831301"/>
          </a:xfrm>
          <a:custGeom>
            <a:avLst/>
            <a:gdLst/>
            <a:ahLst/>
            <a:cxnLst/>
            <a:rect r="r" b="b" t="t" l="l"/>
            <a:pathLst>
              <a:path h="1831301" w="1323832">
                <a:moveTo>
                  <a:pt x="0" y="0"/>
                </a:moveTo>
                <a:lnTo>
                  <a:pt x="1323832" y="0"/>
                </a:lnTo>
                <a:lnTo>
                  <a:pt x="1323832" y="1831301"/>
                </a:lnTo>
                <a:lnTo>
                  <a:pt x="0" y="1831301"/>
                </a:lnTo>
                <a:lnTo>
                  <a:pt x="0" y="0"/>
                </a:lnTo>
                <a:close/>
              </a:path>
            </a:pathLst>
          </a:custGeom>
          <a:blipFill>
            <a:blip r:embed="rId6"/>
            <a:stretch>
              <a:fillRect l="0" t="0" r="0" b="0"/>
            </a:stretch>
          </a:blipFill>
        </p:spPr>
      </p:sp>
      <p:sp>
        <p:nvSpPr>
          <p:cNvPr name="Freeform 66" id="66"/>
          <p:cNvSpPr/>
          <p:nvPr/>
        </p:nvSpPr>
        <p:spPr>
          <a:xfrm flipH="false" flipV="false" rot="0">
            <a:off x="2136122" y="8475134"/>
            <a:ext cx="1703262" cy="1537194"/>
          </a:xfrm>
          <a:custGeom>
            <a:avLst/>
            <a:gdLst/>
            <a:ahLst/>
            <a:cxnLst/>
            <a:rect r="r" b="b" t="t" l="l"/>
            <a:pathLst>
              <a:path h="1537194" w="1703262">
                <a:moveTo>
                  <a:pt x="0" y="0"/>
                </a:moveTo>
                <a:lnTo>
                  <a:pt x="1703262" y="0"/>
                </a:lnTo>
                <a:lnTo>
                  <a:pt x="1703262" y="1537194"/>
                </a:lnTo>
                <a:lnTo>
                  <a:pt x="0" y="153719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7" id="67"/>
          <p:cNvSpPr/>
          <p:nvPr/>
        </p:nvSpPr>
        <p:spPr>
          <a:xfrm flipH="false" flipV="false" rot="0">
            <a:off x="13989453" y="8427475"/>
            <a:ext cx="1921034" cy="1584853"/>
          </a:xfrm>
          <a:custGeom>
            <a:avLst/>
            <a:gdLst/>
            <a:ahLst/>
            <a:cxnLst/>
            <a:rect r="r" b="b" t="t" l="l"/>
            <a:pathLst>
              <a:path h="1584853" w="1921034">
                <a:moveTo>
                  <a:pt x="0" y="0"/>
                </a:moveTo>
                <a:lnTo>
                  <a:pt x="1921034" y="0"/>
                </a:lnTo>
                <a:lnTo>
                  <a:pt x="1921034" y="1584853"/>
                </a:lnTo>
                <a:lnTo>
                  <a:pt x="0" y="158485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8" id="68"/>
          <p:cNvSpPr/>
          <p:nvPr/>
        </p:nvSpPr>
        <p:spPr>
          <a:xfrm flipH="false" flipV="false" rot="0">
            <a:off x="5470455" y="8470223"/>
            <a:ext cx="6969968" cy="1542105"/>
          </a:xfrm>
          <a:custGeom>
            <a:avLst/>
            <a:gdLst/>
            <a:ahLst/>
            <a:cxnLst/>
            <a:rect r="r" b="b" t="t" l="l"/>
            <a:pathLst>
              <a:path h="1542105" w="6969968">
                <a:moveTo>
                  <a:pt x="0" y="0"/>
                </a:moveTo>
                <a:lnTo>
                  <a:pt x="6969968" y="0"/>
                </a:lnTo>
                <a:lnTo>
                  <a:pt x="6969968" y="1542105"/>
                </a:lnTo>
                <a:lnTo>
                  <a:pt x="0" y="154210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69" id="69"/>
          <p:cNvSpPr/>
          <p:nvPr/>
        </p:nvSpPr>
        <p:spPr>
          <a:xfrm flipH="false" flipV="false" rot="0">
            <a:off x="685800" y="-4474"/>
            <a:ext cx="1447346" cy="2279284"/>
          </a:xfrm>
          <a:custGeom>
            <a:avLst/>
            <a:gdLst/>
            <a:ahLst/>
            <a:cxnLst/>
            <a:rect r="r" b="b" t="t" l="l"/>
            <a:pathLst>
              <a:path h="2279284" w="1447346">
                <a:moveTo>
                  <a:pt x="0" y="0"/>
                </a:moveTo>
                <a:lnTo>
                  <a:pt x="1447346" y="0"/>
                </a:lnTo>
                <a:lnTo>
                  <a:pt x="1447346" y="2279284"/>
                </a:lnTo>
                <a:lnTo>
                  <a:pt x="0" y="227928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70" id="70"/>
          <p:cNvSpPr txBox="true"/>
          <p:nvPr/>
        </p:nvSpPr>
        <p:spPr>
          <a:xfrm rot="0">
            <a:off x="3640928" y="1681674"/>
            <a:ext cx="2681050" cy="1140257"/>
          </a:xfrm>
          <a:prstGeom prst="rect">
            <a:avLst/>
          </a:prstGeom>
        </p:spPr>
        <p:txBody>
          <a:bodyPr anchor="t" rtlCol="false" tIns="0" lIns="0" bIns="0" rIns="0">
            <a:spAutoFit/>
          </a:bodyPr>
          <a:lstStyle/>
          <a:p>
            <a:pPr algn="ctr">
              <a:lnSpc>
                <a:spcPts val="2234"/>
              </a:lnSpc>
            </a:pPr>
            <a:r>
              <a:rPr lang="en-US" b="true" sz="1619" spc="158">
                <a:solidFill>
                  <a:srgbClr val="0DA33B"/>
                </a:solidFill>
                <a:latin typeface="Arial Bold"/>
                <a:ea typeface="Arial Bold"/>
                <a:cs typeface="Arial Bold"/>
                <a:sym typeface="Arial Bold"/>
              </a:rPr>
              <a:t>The second crop dies </a:t>
            </a:r>
          </a:p>
          <a:p>
            <a:pPr algn="ctr">
              <a:lnSpc>
                <a:spcPts val="2234"/>
              </a:lnSpc>
            </a:pPr>
          </a:p>
          <a:p>
            <a:pPr algn="ctr" marL="0" indent="0" lvl="0">
              <a:lnSpc>
                <a:spcPts val="2234"/>
              </a:lnSpc>
              <a:spcBef>
                <a:spcPct val="0"/>
              </a:spcBef>
            </a:pPr>
            <a:r>
              <a:rPr lang="en-US" b="true" sz="1619" spc="158">
                <a:solidFill>
                  <a:srgbClr val="0DA33B"/>
                </a:solidFill>
                <a:latin typeface="Arial Bold"/>
                <a:ea typeface="Arial Bold"/>
                <a:cs typeface="Arial Bold"/>
                <a:sym typeface="Arial Bold"/>
              </a:rPr>
              <a:t>Sir Robert Peel</a:t>
            </a:r>
            <a:r>
              <a:rPr lang="en-US" sz="1619" spc="158">
                <a:solidFill>
                  <a:srgbClr val="000000"/>
                </a:solidFill>
                <a:latin typeface="Arial"/>
                <a:ea typeface="Arial"/>
                <a:cs typeface="Arial"/>
                <a:sym typeface="Arial"/>
              </a:rPr>
              <a:t> resigns as </a:t>
            </a:r>
            <a:r>
              <a:rPr lang="en-US" b="true" sz="1619" spc="158">
                <a:solidFill>
                  <a:srgbClr val="0DA33B"/>
                </a:solidFill>
                <a:latin typeface="Arial Bold"/>
                <a:ea typeface="Arial Bold"/>
                <a:cs typeface="Arial Bold"/>
                <a:sym typeface="Arial Bold"/>
              </a:rPr>
              <a:t>Prime Minister</a:t>
            </a:r>
          </a:p>
        </p:txBody>
      </p:sp>
      <p:sp>
        <p:nvSpPr>
          <p:cNvPr name="TextBox 71" id="71"/>
          <p:cNvSpPr txBox="true"/>
          <p:nvPr/>
        </p:nvSpPr>
        <p:spPr>
          <a:xfrm rot="0">
            <a:off x="5487274" y="7181635"/>
            <a:ext cx="2681050" cy="1114903"/>
          </a:xfrm>
          <a:prstGeom prst="rect">
            <a:avLst/>
          </a:prstGeom>
        </p:spPr>
        <p:txBody>
          <a:bodyPr anchor="t" rtlCol="false" tIns="0" lIns="0" bIns="0" rIns="0">
            <a:spAutoFit/>
          </a:bodyPr>
          <a:lstStyle/>
          <a:p>
            <a:pPr algn="ctr" marL="0" indent="0" lvl="0">
              <a:lnSpc>
                <a:spcPts val="1787"/>
              </a:lnSpc>
              <a:spcBef>
                <a:spcPct val="0"/>
              </a:spcBef>
            </a:pPr>
            <a:r>
              <a:rPr lang="en-US" b="true" sz="1295" spc="126">
                <a:solidFill>
                  <a:srgbClr val="0DA33B"/>
                </a:solidFill>
                <a:latin typeface="Arial Bold"/>
                <a:ea typeface="Arial Bold"/>
                <a:cs typeface="Arial Bold"/>
                <a:sym typeface="Arial Bold"/>
              </a:rPr>
              <a:t>Black ‘47 – Worst Year of the Famin</a:t>
            </a:r>
            <a:r>
              <a:rPr lang="en-US" sz="1295" spc="126">
                <a:solidFill>
                  <a:srgbClr val="000000"/>
                </a:solidFill>
                <a:latin typeface="Arial"/>
                <a:ea typeface="Arial"/>
                <a:cs typeface="Arial"/>
                <a:sym typeface="Arial"/>
              </a:rPr>
              <a:t>e: </a:t>
            </a:r>
            <a:r>
              <a:rPr lang="en-US" b="true" sz="1295" spc="126">
                <a:solidFill>
                  <a:srgbClr val="0DA33B"/>
                </a:solidFill>
                <a:latin typeface="Arial Bold"/>
                <a:ea typeface="Arial Bold"/>
                <a:cs typeface="Arial Bold"/>
                <a:sym typeface="Arial Bold"/>
              </a:rPr>
              <a:t>Soup Kitchens</a:t>
            </a:r>
            <a:r>
              <a:rPr lang="en-US" sz="1295" spc="126">
                <a:solidFill>
                  <a:srgbClr val="000000"/>
                </a:solidFill>
                <a:latin typeface="Arial"/>
                <a:ea typeface="Arial"/>
                <a:cs typeface="Arial"/>
                <a:sym typeface="Arial"/>
              </a:rPr>
              <a:t> and </a:t>
            </a:r>
            <a:r>
              <a:rPr lang="en-US" b="true" sz="1295" spc="126">
                <a:solidFill>
                  <a:srgbClr val="0DA33B"/>
                </a:solidFill>
                <a:latin typeface="Arial Bold"/>
                <a:ea typeface="Arial Bold"/>
                <a:cs typeface="Arial Bold"/>
                <a:sym typeface="Arial Bold"/>
              </a:rPr>
              <a:t>Workhouses </a:t>
            </a:r>
            <a:r>
              <a:rPr lang="en-US" sz="1295" spc="126">
                <a:solidFill>
                  <a:srgbClr val="000000"/>
                </a:solidFill>
                <a:latin typeface="Arial"/>
                <a:ea typeface="Arial"/>
                <a:cs typeface="Arial"/>
                <a:sym typeface="Arial"/>
              </a:rPr>
              <a:t>are set up as relief: </a:t>
            </a:r>
            <a:r>
              <a:rPr lang="en-US" b="true" sz="1295" spc="126">
                <a:solidFill>
                  <a:srgbClr val="0DA33B"/>
                </a:solidFill>
                <a:latin typeface="Arial Bold"/>
                <a:ea typeface="Arial Bold"/>
                <a:cs typeface="Arial Bold"/>
                <a:sym typeface="Arial Bold"/>
              </a:rPr>
              <a:t>Mass Chain Emigration</a:t>
            </a:r>
            <a:r>
              <a:rPr lang="en-US" sz="1295" spc="126">
                <a:solidFill>
                  <a:srgbClr val="000000"/>
                </a:solidFill>
                <a:latin typeface="Arial"/>
                <a:ea typeface="Arial"/>
                <a:cs typeface="Arial"/>
                <a:sym typeface="Arial"/>
              </a:rPr>
              <a:t> rapidly increases</a:t>
            </a:r>
          </a:p>
        </p:txBody>
      </p:sp>
      <p:sp>
        <p:nvSpPr>
          <p:cNvPr name="TextBox 72" id="72"/>
          <p:cNvSpPr txBox="true"/>
          <p:nvPr/>
        </p:nvSpPr>
        <p:spPr>
          <a:xfrm rot="0">
            <a:off x="11564755" y="1931193"/>
            <a:ext cx="2681050" cy="584956"/>
          </a:xfrm>
          <a:prstGeom prst="rect">
            <a:avLst/>
          </a:prstGeom>
        </p:spPr>
        <p:txBody>
          <a:bodyPr anchor="t" rtlCol="false" tIns="0" lIns="0" bIns="0" rIns="0">
            <a:spAutoFit/>
          </a:bodyPr>
          <a:lstStyle/>
          <a:p>
            <a:pPr algn="ctr" marL="0" indent="0" lvl="0">
              <a:lnSpc>
                <a:spcPts val="2234"/>
              </a:lnSpc>
              <a:spcBef>
                <a:spcPct val="0"/>
              </a:spcBef>
            </a:pPr>
            <a:r>
              <a:rPr lang="en-US" sz="1619" spc="158">
                <a:solidFill>
                  <a:srgbClr val="000000"/>
                </a:solidFill>
                <a:latin typeface="Arial"/>
                <a:ea typeface="Arial"/>
                <a:cs typeface="Arial"/>
                <a:sym typeface="Arial"/>
              </a:rPr>
              <a:t>The Famine comes to an end.</a:t>
            </a:r>
          </a:p>
        </p:txBody>
      </p:sp>
      <p:sp>
        <p:nvSpPr>
          <p:cNvPr name="TextBox 73" id="73"/>
          <p:cNvSpPr txBox="true"/>
          <p:nvPr/>
        </p:nvSpPr>
        <p:spPr>
          <a:xfrm rot="0">
            <a:off x="7632025" y="1681674"/>
            <a:ext cx="2681050" cy="1140257"/>
          </a:xfrm>
          <a:prstGeom prst="rect">
            <a:avLst/>
          </a:prstGeom>
        </p:spPr>
        <p:txBody>
          <a:bodyPr anchor="t" rtlCol="false" tIns="0" lIns="0" bIns="0" rIns="0">
            <a:spAutoFit/>
          </a:bodyPr>
          <a:lstStyle/>
          <a:p>
            <a:pPr algn="ctr">
              <a:lnSpc>
                <a:spcPts val="2234"/>
              </a:lnSpc>
            </a:pPr>
            <a:r>
              <a:rPr lang="en-US" b="true" sz="1619" spc="158">
                <a:solidFill>
                  <a:srgbClr val="0DA33B"/>
                </a:solidFill>
                <a:latin typeface="Arial Bold"/>
                <a:ea typeface="Arial Bold"/>
                <a:cs typeface="Arial Bold"/>
                <a:sym typeface="Arial Bold"/>
              </a:rPr>
              <a:t>Year of Revolutions</a:t>
            </a:r>
          </a:p>
          <a:p>
            <a:pPr algn="ctr">
              <a:lnSpc>
                <a:spcPts val="2234"/>
              </a:lnSpc>
            </a:pPr>
            <a:r>
              <a:rPr lang="en-US" b="true" sz="1619" spc="158">
                <a:solidFill>
                  <a:srgbClr val="0DA33B"/>
                </a:solidFill>
                <a:latin typeface="Arial Bold"/>
                <a:ea typeface="Arial Bold"/>
                <a:cs typeface="Arial Bold"/>
                <a:sym typeface="Arial Bold"/>
              </a:rPr>
              <a:t>Evictions </a:t>
            </a:r>
            <a:r>
              <a:rPr lang="en-US" sz="1619" spc="158">
                <a:solidFill>
                  <a:srgbClr val="000000"/>
                </a:solidFill>
                <a:latin typeface="Arial"/>
                <a:ea typeface="Arial"/>
                <a:cs typeface="Arial"/>
                <a:sym typeface="Arial"/>
              </a:rPr>
              <a:t>start to take place</a:t>
            </a:r>
          </a:p>
          <a:p>
            <a:pPr algn="ctr" marL="0" indent="0" lvl="0">
              <a:lnSpc>
                <a:spcPts val="2234"/>
              </a:lnSpc>
              <a:spcBef>
                <a:spcPct val="0"/>
              </a:spcBef>
            </a:pPr>
            <a:r>
              <a:rPr lang="en-US" b="true" sz="1619" spc="158">
                <a:solidFill>
                  <a:srgbClr val="0DA33B"/>
                </a:solidFill>
                <a:latin typeface="Arial Bold"/>
                <a:ea typeface="Arial Bold"/>
                <a:cs typeface="Arial Bold"/>
                <a:sym typeface="Arial Bold"/>
              </a:rPr>
              <a:t>Young Islander Rising</a:t>
            </a:r>
            <a:r>
              <a:rPr lang="en-US" b="true" sz="1619" spc="158">
                <a:solidFill>
                  <a:srgbClr val="000000"/>
                </a:solidFill>
                <a:latin typeface="Arial Bold"/>
                <a:ea typeface="Arial Bold"/>
                <a:cs typeface="Arial Bold"/>
                <a:sym typeface="Arial Bold"/>
              </a:rPr>
              <a:t> </a:t>
            </a:r>
          </a:p>
        </p:txBody>
      </p:sp>
      <p:sp>
        <p:nvSpPr>
          <p:cNvPr name="TextBox 74" id="74"/>
          <p:cNvSpPr txBox="true"/>
          <p:nvPr/>
        </p:nvSpPr>
        <p:spPr>
          <a:xfrm rot="0">
            <a:off x="9665179" y="7194668"/>
            <a:ext cx="2681050" cy="1140257"/>
          </a:xfrm>
          <a:prstGeom prst="rect">
            <a:avLst/>
          </a:prstGeom>
        </p:spPr>
        <p:txBody>
          <a:bodyPr anchor="t" rtlCol="false" tIns="0" lIns="0" bIns="0" rIns="0">
            <a:spAutoFit/>
          </a:bodyPr>
          <a:lstStyle/>
          <a:p>
            <a:pPr algn="ctr" marL="0" indent="0" lvl="0">
              <a:lnSpc>
                <a:spcPts val="2234"/>
              </a:lnSpc>
              <a:spcBef>
                <a:spcPct val="0"/>
              </a:spcBef>
            </a:pPr>
            <a:r>
              <a:rPr lang="en-US" b="true" sz="1619" spc="158">
                <a:solidFill>
                  <a:srgbClr val="0DA33B"/>
                </a:solidFill>
                <a:latin typeface="Arial Bold"/>
                <a:ea typeface="Arial Bold"/>
                <a:cs typeface="Arial Bold"/>
                <a:sym typeface="Arial Bold"/>
              </a:rPr>
              <a:t>Potato Crop</a:t>
            </a:r>
            <a:r>
              <a:rPr lang="en-US" sz="1619" spc="158">
                <a:solidFill>
                  <a:srgbClr val="000000"/>
                </a:solidFill>
                <a:latin typeface="Arial"/>
                <a:ea typeface="Arial"/>
                <a:cs typeface="Arial"/>
                <a:sym typeface="Arial"/>
              </a:rPr>
              <a:t> fails again. Famine is accompanied by </a:t>
            </a:r>
            <a:r>
              <a:rPr lang="en-US" b="true" sz="1619" spc="158">
                <a:solidFill>
                  <a:srgbClr val="0DA33B"/>
                </a:solidFill>
                <a:latin typeface="Arial Bold"/>
                <a:ea typeface="Arial Bold"/>
                <a:cs typeface="Arial Bold"/>
                <a:sym typeface="Arial Bold"/>
              </a:rPr>
              <a:t>cholera outbreaks</a:t>
            </a:r>
            <a:r>
              <a:rPr lang="en-US" sz="1619" spc="158">
                <a:solidFill>
                  <a:srgbClr val="000000"/>
                </a:solidFill>
                <a:latin typeface="Arial"/>
                <a:ea typeface="Arial"/>
                <a:cs typeface="Arial"/>
                <a:sym typeface="Arial"/>
              </a:rPr>
              <a:t>.</a:t>
            </a:r>
          </a:p>
        </p:txBody>
      </p:sp>
      <p:sp>
        <p:nvSpPr>
          <p:cNvPr name="TextBox 75" id="75"/>
          <p:cNvSpPr txBox="true"/>
          <p:nvPr/>
        </p:nvSpPr>
        <p:spPr>
          <a:xfrm rot="0">
            <a:off x="13578741" y="7162585"/>
            <a:ext cx="2681050" cy="1140257"/>
          </a:xfrm>
          <a:prstGeom prst="rect">
            <a:avLst/>
          </a:prstGeom>
        </p:spPr>
        <p:txBody>
          <a:bodyPr anchor="t" rtlCol="false" tIns="0" lIns="0" bIns="0" rIns="0">
            <a:spAutoFit/>
          </a:bodyPr>
          <a:lstStyle/>
          <a:p>
            <a:pPr algn="ctr">
              <a:lnSpc>
                <a:spcPts val="2234"/>
              </a:lnSpc>
            </a:pPr>
            <a:r>
              <a:rPr lang="en-US" sz="1619" spc="158">
                <a:solidFill>
                  <a:srgbClr val="000000"/>
                </a:solidFill>
                <a:latin typeface="Arial"/>
                <a:ea typeface="Arial"/>
                <a:cs typeface="Arial"/>
                <a:sym typeface="Arial"/>
              </a:rPr>
              <a:t>The island is largely blight-free.</a:t>
            </a:r>
          </a:p>
          <a:p>
            <a:pPr algn="ctr" marL="0" indent="0" lvl="0">
              <a:lnSpc>
                <a:spcPts val="2234"/>
              </a:lnSpc>
              <a:spcBef>
                <a:spcPct val="0"/>
              </a:spcBef>
            </a:pPr>
            <a:r>
              <a:rPr lang="en-US" sz="1619" spc="158">
                <a:solidFill>
                  <a:srgbClr val="000000"/>
                </a:solidFill>
                <a:latin typeface="Arial"/>
                <a:ea typeface="Arial"/>
                <a:cs typeface="Arial"/>
                <a:sym typeface="Arial"/>
              </a:rPr>
              <a:t>Population has decreased massively.</a:t>
            </a:r>
          </a:p>
        </p:txBody>
      </p:sp>
      <p:sp>
        <p:nvSpPr>
          <p:cNvPr name="TextBox 76" id="76"/>
          <p:cNvSpPr txBox="true"/>
          <p:nvPr/>
        </p:nvSpPr>
        <p:spPr>
          <a:xfrm rot="0">
            <a:off x="1685406" y="7162585"/>
            <a:ext cx="2681050" cy="1140257"/>
          </a:xfrm>
          <a:prstGeom prst="rect">
            <a:avLst/>
          </a:prstGeom>
        </p:spPr>
        <p:txBody>
          <a:bodyPr anchor="t" rtlCol="false" tIns="0" lIns="0" bIns="0" rIns="0">
            <a:spAutoFit/>
          </a:bodyPr>
          <a:lstStyle/>
          <a:p>
            <a:pPr algn="ctr" marL="0" indent="0" lvl="0">
              <a:lnSpc>
                <a:spcPts val="2234"/>
              </a:lnSpc>
              <a:spcBef>
                <a:spcPct val="0"/>
              </a:spcBef>
            </a:pPr>
            <a:r>
              <a:rPr lang="en-US" b="true" sz="1619" spc="158">
                <a:solidFill>
                  <a:srgbClr val="0DA33B"/>
                </a:solidFill>
                <a:latin typeface="Arial Bold"/>
                <a:ea typeface="Arial Bold"/>
                <a:cs typeface="Arial Bold"/>
                <a:sym typeface="Arial Bold"/>
              </a:rPr>
              <a:t>The Great Famine</a:t>
            </a:r>
            <a:r>
              <a:rPr lang="en-US" sz="1619" spc="158">
                <a:solidFill>
                  <a:srgbClr val="000000"/>
                </a:solidFill>
                <a:latin typeface="Arial"/>
                <a:ea typeface="Arial"/>
                <a:cs typeface="Arial"/>
                <a:sym typeface="Arial"/>
              </a:rPr>
              <a:t> begins in Ireland as </a:t>
            </a:r>
            <a:r>
              <a:rPr lang="en-US" b="true" sz="1619" spc="158">
                <a:solidFill>
                  <a:srgbClr val="0DA33B"/>
                </a:solidFill>
                <a:latin typeface="Arial Bold"/>
                <a:ea typeface="Arial Bold"/>
                <a:cs typeface="Arial Bold"/>
                <a:sym typeface="Arial Bold"/>
              </a:rPr>
              <a:t>the first blight</a:t>
            </a:r>
            <a:r>
              <a:rPr lang="en-US" b="true" sz="1619" spc="158">
                <a:solidFill>
                  <a:srgbClr val="000000"/>
                </a:solidFill>
                <a:latin typeface="Arial Bold"/>
                <a:ea typeface="Arial Bold"/>
                <a:cs typeface="Arial Bold"/>
                <a:sym typeface="Arial Bold"/>
              </a:rPr>
              <a:t> </a:t>
            </a:r>
            <a:r>
              <a:rPr lang="en-US" sz="1619" spc="158">
                <a:solidFill>
                  <a:srgbClr val="000000"/>
                </a:solidFill>
                <a:latin typeface="Arial"/>
                <a:ea typeface="Arial"/>
                <a:cs typeface="Arial"/>
                <a:sym typeface="Arial"/>
              </a:rPr>
              <a:t>causes </a:t>
            </a:r>
            <a:r>
              <a:rPr lang="en-US" b="true" sz="1619" spc="158">
                <a:solidFill>
                  <a:srgbClr val="0DA33B"/>
                </a:solidFill>
                <a:latin typeface="Arial Bold"/>
                <a:ea typeface="Arial Bold"/>
                <a:cs typeface="Arial Bold"/>
                <a:sym typeface="Arial Bold"/>
              </a:rPr>
              <a:t>the potato crop fails</a:t>
            </a:r>
          </a:p>
        </p:txBody>
      </p:sp>
      <p:sp>
        <p:nvSpPr>
          <p:cNvPr name="TextBox 77" id="77"/>
          <p:cNvSpPr txBox="true"/>
          <p:nvPr/>
        </p:nvSpPr>
        <p:spPr>
          <a:xfrm rot="0">
            <a:off x="7859268" y="-45384"/>
            <a:ext cx="2610418" cy="367609"/>
          </a:xfrm>
          <a:prstGeom prst="rect">
            <a:avLst/>
          </a:prstGeom>
        </p:spPr>
        <p:txBody>
          <a:bodyPr anchor="t" rtlCol="false" tIns="0" lIns="0" bIns="0" rIns="0">
            <a:spAutoFit/>
          </a:bodyPr>
          <a:lstStyle/>
          <a:p>
            <a:pPr algn="ctr">
              <a:lnSpc>
                <a:spcPts val="2783"/>
              </a:lnSpc>
            </a:pPr>
            <a:r>
              <a:rPr lang="en-US" b="true" sz="1988">
                <a:solidFill>
                  <a:srgbClr val="0DA33B"/>
                </a:solidFill>
                <a:latin typeface="Old Standard Bold"/>
                <a:ea typeface="Old Standard Bold"/>
                <a:cs typeface="Old Standard Bold"/>
                <a:sym typeface="Old Standard Bold"/>
              </a:rPr>
              <a:t>Chapter 17</a:t>
            </a:r>
          </a:p>
        </p:txBody>
      </p:sp>
      <p:grpSp>
        <p:nvGrpSpPr>
          <p:cNvPr name="Group 78" id="78"/>
          <p:cNvGrpSpPr/>
          <p:nvPr/>
        </p:nvGrpSpPr>
        <p:grpSpPr>
          <a:xfrm rot="5400000">
            <a:off x="-1826764" y="7244212"/>
            <a:ext cx="5555351" cy="530224"/>
            <a:chOff x="0" y="0"/>
            <a:chExt cx="7407135" cy="706965"/>
          </a:xfrm>
        </p:grpSpPr>
        <p:sp>
          <p:nvSpPr>
            <p:cNvPr name="Freeform 79" id="7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80" id="8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81" id="8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82" id="8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83" id="8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TextBox 84" id="8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685800" y="0"/>
            <a:ext cx="8039826" cy="5346843"/>
          </a:xfrm>
          <a:custGeom>
            <a:avLst/>
            <a:gdLst/>
            <a:ahLst/>
            <a:cxnLst/>
            <a:rect r="r" b="b" t="t" l="l"/>
            <a:pathLst>
              <a:path h="5346843" w="8039826">
                <a:moveTo>
                  <a:pt x="0" y="0"/>
                </a:moveTo>
                <a:lnTo>
                  <a:pt x="8039826" y="0"/>
                </a:lnTo>
                <a:lnTo>
                  <a:pt x="8039826" y="5346843"/>
                </a:lnTo>
                <a:lnTo>
                  <a:pt x="0" y="5346843"/>
                </a:lnTo>
                <a:lnTo>
                  <a:pt x="0" y="0"/>
                </a:lnTo>
                <a:close/>
              </a:path>
            </a:pathLst>
          </a:custGeom>
          <a:blipFill>
            <a:blip r:embed="rId2"/>
            <a:stretch>
              <a:fillRect l="0" t="0" r="0" b="0"/>
            </a:stretch>
          </a:blipFill>
        </p:spPr>
      </p:sp>
      <p:sp>
        <p:nvSpPr>
          <p:cNvPr name="Freeform 7" id="7"/>
          <p:cNvSpPr/>
          <p:nvPr/>
        </p:nvSpPr>
        <p:spPr>
          <a:xfrm flipH="false" flipV="false" rot="0">
            <a:off x="9278691" y="0"/>
            <a:ext cx="7420318" cy="5001411"/>
          </a:xfrm>
          <a:custGeom>
            <a:avLst/>
            <a:gdLst/>
            <a:ahLst/>
            <a:cxnLst/>
            <a:rect r="r" b="b" t="t" l="l"/>
            <a:pathLst>
              <a:path h="5001411" w="7420318">
                <a:moveTo>
                  <a:pt x="0" y="0"/>
                </a:moveTo>
                <a:lnTo>
                  <a:pt x="7420319" y="0"/>
                </a:lnTo>
                <a:lnTo>
                  <a:pt x="7420319" y="5001411"/>
                </a:lnTo>
                <a:lnTo>
                  <a:pt x="0" y="5001411"/>
                </a:lnTo>
                <a:lnTo>
                  <a:pt x="0" y="0"/>
                </a:lnTo>
                <a:close/>
              </a:path>
            </a:pathLst>
          </a:custGeom>
          <a:blipFill>
            <a:blip r:embed="rId3"/>
            <a:stretch>
              <a:fillRect l="0" t="0" r="0" b="0"/>
            </a:stretch>
          </a:blipFill>
        </p:spPr>
      </p:sp>
      <p:sp>
        <p:nvSpPr>
          <p:cNvPr name="Freeform 8" id="8"/>
          <p:cNvSpPr/>
          <p:nvPr/>
        </p:nvSpPr>
        <p:spPr>
          <a:xfrm flipH="false" flipV="false" rot="0">
            <a:off x="685800" y="5001411"/>
            <a:ext cx="8039826" cy="4771239"/>
          </a:xfrm>
          <a:custGeom>
            <a:avLst/>
            <a:gdLst/>
            <a:ahLst/>
            <a:cxnLst/>
            <a:rect r="r" b="b" t="t" l="l"/>
            <a:pathLst>
              <a:path h="4771239" w="8039826">
                <a:moveTo>
                  <a:pt x="0" y="0"/>
                </a:moveTo>
                <a:lnTo>
                  <a:pt x="8039826" y="0"/>
                </a:lnTo>
                <a:lnTo>
                  <a:pt x="8039826" y="4771239"/>
                </a:lnTo>
                <a:lnTo>
                  <a:pt x="0" y="4771239"/>
                </a:lnTo>
                <a:lnTo>
                  <a:pt x="0" y="0"/>
                </a:lnTo>
                <a:close/>
              </a:path>
            </a:pathLst>
          </a:custGeom>
          <a:blipFill>
            <a:blip r:embed="rId4"/>
            <a:stretch>
              <a:fillRect l="0" t="0" r="0" b="0"/>
            </a:stretch>
          </a:blipFill>
        </p:spPr>
      </p:sp>
      <p:sp>
        <p:nvSpPr>
          <p:cNvPr name="Freeform 9" id="9"/>
          <p:cNvSpPr/>
          <p:nvPr/>
        </p:nvSpPr>
        <p:spPr>
          <a:xfrm flipH="false" flipV="false" rot="0">
            <a:off x="9837807" y="5001411"/>
            <a:ext cx="6302087" cy="4723899"/>
          </a:xfrm>
          <a:custGeom>
            <a:avLst/>
            <a:gdLst/>
            <a:ahLst/>
            <a:cxnLst/>
            <a:rect r="r" b="b" t="t" l="l"/>
            <a:pathLst>
              <a:path h="4723899" w="6302087">
                <a:moveTo>
                  <a:pt x="0" y="0"/>
                </a:moveTo>
                <a:lnTo>
                  <a:pt x="6302087" y="0"/>
                </a:lnTo>
                <a:lnTo>
                  <a:pt x="6302087" y="4723900"/>
                </a:lnTo>
                <a:lnTo>
                  <a:pt x="0" y="4723900"/>
                </a:lnTo>
                <a:lnTo>
                  <a:pt x="0" y="0"/>
                </a:lnTo>
                <a:close/>
              </a:path>
            </a:pathLst>
          </a:custGeom>
          <a:blipFill>
            <a:blip r:embed="rId5"/>
            <a:stretch>
              <a:fillRect l="0" t="0" r="0" b="0"/>
            </a:stretch>
          </a:blipFill>
        </p:spPr>
      </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1" id="11"/>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6"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7"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8"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3333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Famine Relief Efforts</a:t>
            </a:r>
          </a:p>
        </p:txBody>
      </p:sp>
      <p:sp>
        <p:nvSpPr>
          <p:cNvPr name="TextBox 8" id="8"/>
          <p:cNvSpPr txBox="true"/>
          <p:nvPr/>
        </p:nvSpPr>
        <p:spPr>
          <a:xfrm rot="0">
            <a:off x="1028700" y="1400175"/>
            <a:ext cx="15609955" cy="7840344"/>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Most aid came from voluntary or charity organisation in the forms of soup kitchens and donations.</a:t>
            </a:r>
          </a:p>
          <a:p>
            <a:pPr algn="l" marL="474986" indent="-237493" lvl="1">
              <a:lnSpc>
                <a:spcPts val="3080"/>
              </a:lnSpc>
              <a:buFont typeface="Arial"/>
              <a:buChar char="•"/>
            </a:pPr>
            <a:r>
              <a:rPr lang="en-US" sz="2200">
                <a:solidFill>
                  <a:srgbClr val="000000"/>
                </a:solidFill>
                <a:latin typeface="Arial"/>
                <a:ea typeface="Arial"/>
                <a:cs typeface="Arial"/>
                <a:sym typeface="Arial"/>
              </a:rPr>
              <a:t>In late 1846, the Religious Society of Friends (</a:t>
            </a:r>
            <a:r>
              <a:rPr lang="en-US" b="true" sz="2200">
                <a:solidFill>
                  <a:srgbClr val="000000"/>
                </a:solidFill>
                <a:latin typeface="Arial Bold"/>
                <a:ea typeface="Arial Bold"/>
                <a:cs typeface="Arial Bold"/>
                <a:sym typeface="Arial Bold"/>
              </a:rPr>
              <a:t>the Quakers</a:t>
            </a:r>
            <a:r>
              <a:rPr lang="en-US" sz="2200">
                <a:solidFill>
                  <a:srgbClr val="000000"/>
                </a:solidFill>
                <a:latin typeface="Arial"/>
                <a:ea typeface="Arial"/>
                <a:cs typeface="Arial"/>
                <a:sym typeface="Arial"/>
              </a:rPr>
              <a:t>) set up soup kitchens in towns such as Waterford, Enniscorthy, Limerick, Clonmel and Youghal. </a:t>
            </a:r>
            <a:r>
              <a:rPr lang="en-US" b="true" sz="2200">
                <a:solidFill>
                  <a:srgbClr val="000000"/>
                </a:solidFill>
                <a:latin typeface="Arial Bold"/>
                <a:ea typeface="Arial Bold"/>
                <a:cs typeface="Arial Bold"/>
                <a:sym typeface="Arial Bold"/>
              </a:rPr>
              <a:t>Soup kitchens</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rPr>
              <a:t>gave hot soup to starving people who were not in workhouses</a:t>
            </a:r>
            <a:r>
              <a:rPr lang="en-US" sz="2200">
                <a:solidFill>
                  <a:srgbClr val="000000"/>
                </a:solidFill>
                <a:latin typeface="Arial"/>
                <a:ea typeface="Arial"/>
                <a:cs typeface="Arial"/>
                <a:sym typeface="Arial"/>
              </a:rPr>
              <a:t>. In mid-1847, the government set up its own soup kitchens. </a:t>
            </a:r>
          </a:p>
          <a:p>
            <a:pPr algn="l" marL="474986" indent="-237493" lvl="1">
              <a:lnSpc>
                <a:spcPts val="3080"/>
              </a:lnSpc>
              <a:buFont typeface="Arial"/>
              <a:buChar char="•"/>
            </a:pPr>
            <a:r>
              <a:rPr lang="en-US" sz="2200">
                <a:solidFill>
                  <a:srgbClr val="000000"/>
                </a:solidFill>
                <a:latin typeface="Arial"/>
                <a:ea typeface="Arial"/>
                <a:cs typeface="Arial"/>
                <a:sym typeface="Arial"/>
              </a:rPr>
              <a:t>Money was raised by the Quakers to give practical and financial help to the Irish – for example clothing and funding for fishers. For example, clothing was gathered from Britain for the winter of 1846-1847 and fishermen got funding to recover the equipment they had sold to feed their families.</a:t>
            </a:r>
          </a:p>
          <a:p>
            <a:pPr algn="l" marL="474986" indent="-237493" lvl="1">
              <a:lnSpc>
                <a:spcPts val="3080"/>
              </a:lnSpc>
              <a:buFont typeface="Arial"/>
              <a:buChar char="•"/>
            </a:pPr>
            <a:r>
              <a:rPr lang="en-US" sz="2200">
                <a:solidFill>
                  <a:srgbClr val="000000"/>
                </a:solidFill>
                <a:latin typeface="Arial"/>
                <a:ea typeface="Arial"/>
                <a:cs typeface="Arial"/>
                <a:sym typeface="Arial"/>
              </a:rPr>
              <a:t>Groups such as the Quakers raised awareness world wife of Ireland's need, and donations came from at least 19 different countries.</a:t>
            </a:r>
          </a:p>
          <a:p>
            <a:pPr algn="l" marL="949972" indent="-316657" lvl="2">
              <a:lnSpc>
                <a:spcPts val="3080"/>
              </a:lnSpc>
              <a:buFont typeface="Arial"/>
              <a:buChar char="⚬"/>
            </a:pPr>
            <a:r>
              <a:rPr lang="en-US" b="true" sz="2200">
                <a:solidFill>
                  <a:srgbClr val="000000"/>
                </a:solidFill>
                <a:latin typeface="Arial Bold"/>
                <a:ea typeface="Arial Bold"/>
                <a:cs typeface="Arial Bold"/>
                <a:sym typeface="Arial Bold"/>
              </a:rPr>
              <a:t>Queen Victoria (1819-1901) </a:t>
            </a:r>
            <a:r>
              <a:rPr lang="en-US" sz="2200">
                <a:solidFill>
                  <a:srgbClr val="000000"/>
                </a:solidFill>
                <a:latin typeface="Arial"/>
                <a:ea typeface="Arial"/>
                <a:cs typeface="Arial"/>
                <a:sym typeface="Arial"/>
              </a:rPr>
              <a:t>was the </a:t>
            </a:r>
            <a:r>
              <a:rPr lang="en-US" b="true" sz="2200">
                <a:solidFill>
                  <a:srgbClr val="000000"/>
                </a:solidFill>
                <a:latin typeface="Arial Bold"/>
                <a:ea typeface="Arial Bold"/>
                <a:cs typeface="Arial Bold"/>
                <a:sym typeface="Arial Bold"/>
              </a:rPr>
              <a:t>reigning monarch of Britain</a:t>
            </a:r>
            <a:r>
              <a:rPr lang="en-US" sz="2200">
                <a:solidFill>
                  <a:srgbClr val="000000"/>
                </a:solidFill>
                <a:latin typeface="Arial"/>
                <a:ea typeface="Arial"/>
                <a:cs typeface="Arial"/>
                <a:sym typeface="Arial"/>
              </a:rPr>
              <a:t> during the Irish Famine. Although she was sympathetic to the suffering of the Irish people, her powers were limited by the constitutional monarchy system. Victoria supported private﻿ charitable efforts to provide relief to the Irish, but was criticized for not doing more to pressure the government to take action. She did send about €172,000 in today’s money from her personal account. </a:t>
            </a:r>
          </a:p>
          <a:p>
            <a:pPr algn="l" marL="949972" indent="-316657" lvl="2">
              <a:lnSpc>
                <a:spcPts val="3080"/>
              </a:lnSpc>
              <a:buFont typeface="Arial"/>
              <a:buChar char="⚬"/>
            </a:pPr>
            <a:r>
              <a:rPr lang="en-US" b="true" sz="2200">
                <a:solidFill>
                  <a:srgbClr val="000000"/>
                </a:solidFill>
                <a:latin typeface="Arial Bold"/>
                <a:ea typeface="Arial Bold"/>
                <a:cs typeface="Arial Bold"/>
                <a:sym typeface="Arial Bold"/>
                <a:hlinkClick r:id="rId2" tooltip="https://en.wikipedia.org/wiki/Abd%C3%BClmecid_I"/>
              </a:rPr>
              <a:t>Abdülmecid I</a:t>
            </a:r>
            <a:r>
              <a:rPr lang="en-US" sz="2200">
                <a:solidFill>
                  <a:srgbClr val="000000"/>
                </a:solidFill>
                <a:latin typeface="Arial"/>
                <a:ea typeface="Arial"/>
                <a:cs typeface="Arial"/>
                <a:sym typeface="Arial"/>
              </a:rPr>
              <a:t> </a:t>
            </a:r>
            <a:r>
              <a:rPr lang="en-US" b="true" sz="2200">
                <a:solidFill>
                  <a:srgbClr val="000000"/>
                </a:solidFill>
                <a:latin typeface="Arial Bold"/>
                <a:ea typeface="Arial Bold"/>
                <a:cs typeface="Arial Bold"/>
                <a:sym typeface="Arial Bold"/>
              </a:rPr>
              <a:t>(1823-1861)</a:t>
            </a:r>
            <a:r>
              <a:rPr lang="en-US" sz="2200">
                <a:solidFill>
                  <a:srgbClr val="000000"/>
                </a:solidFill>
                <a:latin typeface="Arial"/>
                <a:ea typeface="Arial"/>
                <a:cs typeface="Arial"/>
                <a:sym typeface="Arial"/>
              </a:rPr>
              <a:t> was the </a:t>
            </a:r>
            <a:r>
              <a:rPr lang="en-US" b="true" sz="2200">
                <a:solidFill>
                  <a:srgbClr val="000000"/>
                </a:solidFill>
                <a:latin typeface="Arial Bold"/>
                <a:ea typeface="Arial Bold"/>
                <a:cs typeface="Arial Bold"/>
                <a:sym typeface="Arial Bold"/>
              </a:rPr>
              <a:t>Sultan of the Ottoman Empire</a:t>
            </a:r>
            <a:r>
              <a:rPr lang="en-US" sz="2200">
                <a:solidFill>
                  <a:srgbClr val="000000"/>
                </a:solidFill>
                <a:latin typeface="Arial"/>
                <a:ea typeface="Arial"/>
                <a:cs typeface="Arial"/>
                <a:sym typeface="Arial"/>
              </a:rPr>
              <a:t> during the Famine. In 1847, he offered to donate £10,000 to aid the Irish people, but the British g﻿overnment declined the offer as they believed that it would make Queen Victoria look bad for donating less than the Sultan. The gesture was nevertheless widely reported in the press and has since been celebrated as a symbol of intercultural empathy and generosity.</a:t>
            </a:r>
          </a:p>
          <a:p>
            <a:pPr algn="l" marL="949972" indent="-316657" lvl="2">
              <a:lnSpc>
                <a:spcPts val="3080"/>
              </a:lnSpc>
              <a:buFont typeface="Arial"/>
              <a:buChar char="⚬"/>
            </a:pPr>
            <a:r>
              <a:rPr lang="en-US" sz="2200">
                <a:solidFill>
                  <a:srgbClr val="000000"/>
                </a:solidFill>
                <a:latin typeface="Arial"/>
                <a:ea typeface="Arial"/>
                <a:cs typeface="Arial"/>
                <a:sym typeface="Arial"/>
              </a:rPr>
              <a:t>Pope Pius IX sent money from his private income (€19,000). </a:t>
            </a:r>
          </a:p>
          <a:p>
            <a:pPr algn="l" marL="949972" indent="-316657" lvl="2">
              <a:lnSpc>
                <a:spcPts val="3080"/>
              </a:lnSpc>
              <a:buFont typeface="Arial"/>
              <a:buChar char="⚬"/>
            </a:pPr>
            <a:r>
              <a:rPr lang="en-US" sz="2200">
                <a:solidFill>
                  <a:srgbClr val="000000"/>
                </a:solidFill>
                <a:latin typeface="Arial"/>
                <a:ea typeface="Arial"/>
                <a:cs typeface="Arial"/>
                <a:sym typeface="Arial"/>
              </a:rPr>
              <a:t>Even the Choctaw Nation (at the time only displaced from its homeland and had suffered a high loss of life) raised money for those starving in Ireland.</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959210" y="2490528"/>
            <a:ext cx="4549577" cy="5305945"/>
          </a:xfrm>
          <a:custGeom>
            <a:avLst/>
            <a:gdLst/>
            <a:ahLst/>
            <a:cxnLst/>
            <a:rect r="r" b="b" t="t" l="l"/>
            <a:pathLst>
              <a:path h="5305945" w="4549577">
                <a:moveTo>
                  <a:pt x="0" y="0"/>
                </a:moveTo>
                <a:lnTo>
                  <a:pt x="4549577" y="0"/>
                </a:lnTo>
                <a:lnTo>
                  <a:pt x="4549577" y="5305944"/>
                </a:lnTo>
                <a:lnTo>
                  <a:pt x="0" y="5305944"/>
                </a:lnTo>
                <a:lnTo>
                  <a:pt x="0" y="0"/>
                </a:lnTo>
                <a:close/>
              </a:path>
            </a:pathLst>
          </a:custGeom>
          <a:blipFill>
            <a:blip r:embed="rId2"/>
            <a:stretch>
              <a:fillRect l="0" t="0" r="0" b="0"/>
            </a:stretch>
          </a:blipFill>
        </p:spPr>
      </p:sp>
      <p:sp>
        <p:nvSpPr>
          <p:cNvPr name="TextBox 7" id="7"/>
          <p:cNvSpPr txBox="true"/>
          <p:nvPr/>
        </p:nvSpPr>
        <p:spPr>
          <a:xfrm rot="0">
            <a:off x="5782197" y="2120899"/>
            <a:ext cx="10856458" cy="6981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Sir Paul (Pawel) Edmund Strzelecki was born near Poznan, in modern-day Poland. He was an explorer, geologist and philanthropist who arrived in Ireland in 1847 as an agent of the British Relief Association at a time when millions were dying of starvation and disease. He devised an innovative system of feeding and clothing children through schools across the most famine-stricken western part of Ireland. At its peak, the scheme fed and clothed over 200,000 children of all religious backgrounds every day. Strzelecki also helped impoverished Irish families to seek new lives in Australia. Despite suffering the effects of typhoid fever, which he contracted in Ireland, Strzelecki continued to dedicate himself tirelessly to hunger relief throughout the Great Famine. </a:t>
            </a:r>
          </a:p>
        </p:txBody>
      </p:sp>
      <p:sp>
        <p:nvSpPr>
          <p:cNvPr name="TextBox 8" id="8"/>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Sir Paul Edmund Strzelecki, 1796-1873</a:t>
            </a:r>
          </a:p>
        </p:txBody>
      </p:sp>
      <p:sp>
        <p:nvSpPr>
          <p:cNvPr name="TextBox 9" id="9"/>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10" id="10"/>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176 (Artefact, 2nd Edition)</a:t>
            </a:r>
          </a:p>
        </p:txBody>
      </p:sp>
      <p:sp>
        <p:nvSpPr>
          <p:cNvPr name="TextBox 8" id="8"/>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Why was the British government so slow to act in response to the blight in Ireland?</a:t>
            </a:r>
          </a:p>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 laissez-faire as it relates to government policy at the time.</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the government try to help with (a) maize and (b) public works schemes?</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a workhouse? What were the advantages and disadvantages of entering a workhouse?</a:t>
            </a:r>
          </a:p>
          <a:p>
            <a:pPr algn="l" marL="539749" indent="-269875" lvl="1">
              <a:lnSpc>
                <a:spcPts val="3499"/>
              </a:lnSpc>
              <a:buAutoNum type="arabicPeriod" startAt="1"/>
            </a:pPr>
            <a:r>
              <a:rPr lang="en-US" sz="2499">
                <a:solidFill>
                  <a:srgbClr val="0DA33B"/>
                </a:solidFill>
                <a:latin typeface="Arial"/>
                <a:ea typeface="Arial"/>
                <a:cs typeface="Arial"/>
                <a:sym typeface="Arial"/>
              </a:rPr>
              <a:t>What were soup kitchens?</a:t>
            </a:r>
          </a:p>
          <a:p>
            <a:pPr algn="l" marL="539749" indent="-269875" lvl="1">
              <a:lnSpc>
                <a:spcPts val="3499"/>
              </a:lnSpc>
              <a:buAutoNum type="arabicPeriod" startAt="1"/>
            </a:pPr>
            <a:r>
              <a:rPr lang="en-US" sz="2499">
                <a:solidFill>
                  <a:srgbClr val="0DA33B"/>
                </a:solidFill>
                <a:latin typeface="Arial"/>
                <a:ea typeface="Arial"/>
                <a:cs typeface="Arial"/>
                <a:sym typeface="Arial"/>
              </a:rPr>
              <a:t>Name some people and groups that donated money for famine relief.</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61098"/>
            <a:ext cx="18288000" cy="1050924"/>
          </a:xfrm>
          <a:prstGeom prst="rect">
            <a:avLst/>
          </a:prstGeom>
        </p:spPr>
        <p:txBody>
          <a:bodyPr anchor="t" rtlCol="false" tIns="0" lIns="0" bIns="0" rIns="0">
            <a:spAutoFit/>
          </a:bodyPr>
          <a:lstStyle/>
          <a:p>
            <a:pPr algn="ctr">
              <a:lnSpc>
                <a:spcPts val="7700"/>
              </a:lnSpc>
            </a:pPr>
            <a:r>
              <a:rPr lang="en-US" b="true" sz="5500" spc="247">
                <a:solidFill>
                  <a:srgbClr val="0DA33B"/>
                </a:solidFill>
                <a:latin typeface="Arial Bold"/>
                <a:ea typeface="Arial Bold"/>
                <a:cs typeface="Arial Bold"/>
                <a:sym typeface="Arial Bold"/>
              </a:rPr>
              <a:t>17.3: THE IMPACT OF THE FAMINE ON IRELAND</a:t>
            </a:r>
          </a:p>
        </p:txBody>
      </p:sp>
      <p:sp>
        <p:nvSpPr>
          <p:cNvPr name="TextBox 4" id="4"/>
          <p:cNvSpPr txBox="true"/>
          <p:nvPr/>
        </p:nvSpPr>
        <p:spPr>
          <a:xfrm rot="0">
            <a:off x="175900" y="3997635"/>
            <a:ext cx="17936199" cy="815975"/>
          </a:xfrm>
          <a:prstGeom prst="rect">
            <a:avLst/>
          </a:prstGeom>
        </p:spPr>
        <p:txBody>
          <a:bodyPr anchor="t" rtlCol="false" tIns="0" lIns="0" bIns="0" rIns="0">
            <a:spAutoFit/>
          </a:bodyPr>
          <a:lstStyle/>
          <a:p>
            <a:pPr algn="ctr">
              <a:lnSpc>
                <a:spcPts val="6325"/>
              </a:lnSpc>
            </a:pPr>
            <a:r>
              <a:rPr lang="en-US" sz="5500" spc="1650">
                <a:solidFill>
                  <a:srgbClr val="FFFFFF"/>
                </a:solidFill>
                <a:latin typeface="Daydream"/>
                <a:ea typeface="Daydream"/>
                <a:cs typeface="Daydream"/>
                <a:sym typeface="Daydream"/>
              </a:rPr>
              <a:t>17.3: the impact of the famine on ireland</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17</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1845 to 1851</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07553" y="-120650"/>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Impact of Famine on Ireland</a:t>
            </a:r>
          </a:p>
        </p:txBody>
      </p:sp>
      <p:sp>
        <p:nvSpPr>
          <p:cNvPr name="TextBox 8" id="8"/>
          <p:cNvSpPr txBox="true"/>
          <p:nvPr/>
        </p:nvSpPr>
        <p:spPr>
          <a:xfrm rot="0">
            <a:off x="1007553" y="927100"/>
            <a:ext cx="15609955" cy="88042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famine devasted Ireland’s population through starvation, disease and emigration but also had much more wide-ranging consequences. </a:t>
            </a:r>
            <a:r>
              <a:rPr lang="en-US" sz="2500">
                <a:solidFill>
                  <a:srgbClr val="000000"/>
                </a:solidFill>
                <a:latin typeface="Arial"/>
                <a:ea typeface="Arial"/>
                <a:cs typeface="Arial"/>
                <a:sym typeface="Arial"/>
              </a:rPr>
              <a:t>These consequences greatly affected Irish society, some changes which still exist today.</a:t>
            </a:r>
          </a:p>
          <a:p>
            <a:pPr algn="l">
              <a:lnSpc>
                <a:spcPts val="3500"/>
              </a:lnSpc>
            </a:pPr>
            <a:r>
              <a:rPr lang="en-US" sz="2500" b="true">
                <a:solidFill>
                  <a:srgbClr val="000000"/>
                </a:solidFill>
                <a:latin typeface="Arial Bold"/>
                <a:ea typeface="Arial Bold"/>
                <a:cs typeface="Arial Bold"/>
                <a:sym typeface="Arial Bold"/>
              </a:rPr>
              <a:t>Fall in population</a:t>
            </a:r>
            <a:r>
              <a:rPr lang="en-US" sz="2500">
                <a:solidFill>
                  <a:srgbClr val="000000"/>
                </a:solidFill>
                <a:latin typeface="Arial"/>
                <a:ea typeface="Arial"/>
                <a:cs typeface="Arial"/>
                <a:sym typeface="Arial"/>
              </a:rPr>
              <a:t>: the </a:t>
            </a:r>
            <a:r>
              <a:rPr lang="en-US" sz="2500" b="true">
                <a:solidFill>
                  <a:srgbClr val="000000"/>
                </a:solidFill>
                <a:latin typeface="Arial Bold"/>
                <a:ea typeface="Arial Bold"/>
                <a:cs typeface="Arial Bold"/>
                <a:sym typeface="Arial Bold"/>
              </a:rPr>
              <a:t>1841 census </a:t>
            </a:r>
            <a:r>
              <a:rPr lang="en-US" sz="2500">
                <a:solidFill>
                  <a:srgbClr val="000000"/>
                </a:solidFill>
                <a:latin typeface="Arial"/>
                <a:ea typeface="Arial"/>
                <a:cs typeface="Arial"/>
                <a:sym typeface="Arial"/>
              </a:rPr>
              <a:t>showed there were </a:t>
            </a:r>
            <a:r>
              <a:rPr lang="en-US" sz="2500" b="true">
                <a:solidFill>
                  <a:srgbClr val="000000"/>
                </a:solidFill>
                <a:latin typeface="Arial Bold"/>
                <a:ea typeface="Arial Bold"/>
                <a:cs typeface="Arial Bold"/>
                <a:sym typeface="Arial Bold"/>
              </a:rPr>
              <a:t>over 8 million people </a:t>
            </a:r>
            <a:r>
              <a:rPr lang="en-US" sz="2500">
                <a:solidFill>
                  <a:srgbClr val="000000"/>
                </a:solidFill>
                <a:latin typeface="Arial"/>
                <a:ea typeface="Arial"/>
                <a:cs typeface="Arial"/>
                <a:sym typeface="Arial"/>
              </a:rPr>
              <a:t>on the island of Ireland. The population dropped by over </a:t>
            </a:r>
            <a:r>
              <a:rPr lang="en-US" sz="2500" b="true">
                <a:solidFill>
                  <a:srgbClr val="000000"/>
                </a:solidFill>
                <a:latin typeface="Arial Bold"/>
                <a:ea typeface="Arial Bold"/>
                <a:cs typeface="Arial Bold"/>
                <a:sym typeface="Arial Bold"/>
              </a:rPr>
              <a:t>2 million </a:t>
            </a:r>
            <a:r>
              <a:rPr lang="en-US" sz="2500">
                <a:solidFill>
                  <a:srgbClr val="000000"/>
                </a:solidFill>
                <a:latin typeface="Arial"/>
                <a:ea typeface="Arial"/>
                <a:cs typeface="Arial"/>
                <a:sym typeface="Arial"/>
              </a:rPr>
              <a:t>between 1845 and 1850. It would continue to drop for another century due to </a:t>
            </a:r>
            <a:r>
              <a:rPr lang="en-US" sz="2500" b="true">
                <a:solidFill>
                  <a:srgbClr val="000000"/>
                </a:solidFill>
                <a:latin typeface="Arial Bold"/>
                <a:ea typeface="Arial Bold"/>
                <a:cs typeface="Arial Bold"/>
                <a:sym typeface="Arial Bold"/>
              </a:rPr>
              <a:t>emigration</a:t>
            </a:r>
            <a:r>
              <a:rPr lang="en-US" sz="2500">
                <a:solidFill>
                  <a:srgbClr val="000000"/>
                </a:solidFill>
                <a:latin typeface="Arial"/>
                <a:ea typeface="Arial"/>
                <a:cs typeface="Arial"/>
                <a:sym typeface="Arial"/>
              </a:rPr>
              <a:t>. And Ireland’s population would </a:t>
            </a:r>
            <a:r>
              <a:rPr lang="en-US" sz="2500" b="true">
                <a:solidFill>
                  <a:srgbClr val="000000"/>
                </a:solidFill>
                <a:latin typeface="Arial Bold"/>
                <a:ea typeface="Arial Bold"/>
                <a:cs typeface="Arial Bold"/>
                <a:sym typeface="Arial Bold"/>
              </a:rPr>
              <a:t>never regain its pre-Famine levels.</a:t>
            </a:r>
          </a:p>
          <a:p>
            <a:pPr algn="l">
              <a:lnSpc>
                <a:spcPts val="3500"/>
              </a:lnSpc>
            </a:pPr>
            <a:r>
              <a:rPr lang="en-US" sz="2500" b="true">
                <a:solidFill>
                  <a:srgbClr val="000000"/>
                </a:solidFill>
                <a:latin typeface="Arial Bold"/>
                <a:ea typeface="Arial Bold"/>
                <a:cs typeface="Arial Bold"/>
                <a:sym typeface="Arial Bold"/>
              </a:rPr>
              <a:t>Change in farming practices: </a:t>
            </a:r>
            <a:r>
              <a:rPr lang="en-US" sz="2500">
                <a:solidFill>
                  <a:srgbClr val="000000"/>
                </a:solidFill>
                <a:latin typeface="Arial"/>
                <a:ea typeface="Arial"/>
                <a:cs typeface="Arial"/>
                <a:sym typeface="Arial"/>
              </a:rPr>
              <a:t>though the crop failed because of the potato plight, the Famine only took hold and lasted because Irish farmers were so vulnerable. End of sub-division of land. Eldest son was now given the land and others went to towns in search of work or were forced to emigrate. Many landlords changed their land from tillage (crop) farming to pastoral (cattle) farming after the Famine.</a:t>
            </a:r>
          </a:p>
          <a:p>
            <a:pPr algn="l">
              <a:lnSpc>
                <a:spcPts val="3500"/>
              </a:lnSpc>
            </a:pPr>
            <a:r>
              <a:rPr lang="en-US" sz="2500" b="true">
                <a:solidFill>
                  <a:srgbClr val="000000"/>
                </a:solidFill>
                <a:latin typeface="Arial Bold"/>
                <a:ea typeface="Arial Bold"/>
                <a:cs typeface="Arial Bold"/>
                <a:sym typeface="Arial Bold"/>
              </a:rPr>
              <a:t>Marriage age rose </a:t>
            </a:r>
            <a:r>
              <a:rPr lang="en-US" sz="2500">
                <a:solidFill>
                  <a:srgbClr val="000000"/>
                </a:solidFill>
                <a:latin typeface="Arial"/>
                <a:ea typeface="Arial"/>
                <a:cs typeface="Arial"/>
                <a:sym typeface="Arial"/>
              </a:rPr>
              <a:t>due to lack of means (land used to be given with a bride as a dowry) which coincided with a decline in birth rates as it meant less children.</a:t>
            </a:r>
          </a:p>
          <a:p>
            <a:pPr algn="l">
              <a:lnSpc>
                <a:spcPts val="3500"/>
              </a:lnSpc>
            </a:pPr>
            <a:r>
              <a:rPr lang="en-US" sz="2500" b="true">
                <a:solidFill>
                  <a:srgbClr val="000000"/>
                </a:solidFill>
                <a:latin typeface="Arial Bold"/>
                <a:ea typeface="Arial Bold"/>
                <a:cs typeface="Arial Bold"/>
                <a:sym typeface="Arial Bold"/>
              </a:rPr>
              <a:t>Rise in Anti-British feeling:</a:t>
            </a:r>
            <a:r>
              <a:rPr lang="en-US" sz="2500">
                <a:solidFill>
                  <a:srgbClr val="000000"/>
                </a:solidFill>
                <a:latin typeface="Arial"/>
                <a:ea typeface="Arial"/>
                <a:cs typeface="Arial"/>
                <a:sym typeface="Arial"/>
              </a:rPr>
              <a:t> Many blamed the British for the people’s suffering during the Famine. Anger at the exportation of Irish crops led to a rise in support for nationalist groups and a desire for Home Rule. This would help lead to the uprisings and rebellions that would happen in the late 19th and early 20th Century.</a:t>
            </a:r>
          </a:p>
          <a:p>
            <a:pPr algn="l">
              <a:lnSpc>
                <a:spcPts val="3500"/>
              </a:lnSpc>
            </a:pPr>
            <a:r>
              <a:rPr lang="en-US" sz="2500" b="true">
                <a:solidFill>
                  <a:srgbClr val="000000"/>
                </a:solidFill>
                <a:latin typeface="Arial Bold"/>
                <a:ea typeface="Arial Bold"/>
                <a:cs typeface="Arial Bold"/>
                <a:sym typeface="Arial Bold"/>
              </a:rPr>
              <a:t>Decline of the Irish language</a:t>
            </a:r>
            <a:r>
              <a:rPr lang="en-US" sz="2500">
                <a:solidFill>
                  <a:srgbClr val="000000"/>
                </a:solidFill>
                <a:latin typeface="Arial"/>
                <a:ea typeface="Arial"/>
                <a:cs typeface="Arial"/>
                <a:sym typeface="Arial"/>
              </a:rPr>
              <a:t>: The west and south-west of Ireland were worst hit by the Famine. Over time, people began to favour English over Irish as it would help them find work elsewhere if they needed to emigrate. </a:t>
            </a:r>
          </a:p>
          <a:p>
            <a:pPr algn="l">
              <a:lnSpc>
                <a:spcPts val="3500"/>
              </a:lnSpc>
            </a:pPr>
            <a:r>
              <a:rPr lang="en-US" sz="2500" b="true">
                <a:solidFill>
                  <a:srgbClr val="000000"/>
                </a:solidFill>
                <a:latin typeface="Arial Bold"/>
                <a:ea typeface="Arial Bold"/>
                <a:cs typeface="Arial Bold"/>
                <a:sym typeface="Arial Bold"/>
              </a:rPr>
              <a:t>New emigration trends: </a:t>
            </a:r>
            <a:r>
              <a:rPr lang="en-US" sz="2500">
                <a:solidFill>
                  <a:srgbClr val="000000"/>
                </a:solidFill>
                <a:latin typeface="Arial"/>
                <a:ea typeface="Arial"/>
                <a:cs typeface="Arial"/>
                <a:sym typeface="Arial"/>
              </a:rPr>
              <a:t>In the 1881 census, the Irish population had fallen by three million (or 37%) since 1841. The US and Britain were the main destinations for the Irish. There they found steady work and were able to pay for their families to join them.</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361208" y="0"/>
            <a:ext cx="14902644" cy="9725311"/>
          </a:xfrm>
          <a:custGeom>
            <a:avLst/>
            <a:gdLst/>
            <a:ahLst/>
            <a:cxnLst/>
            <a:rect r="r" b="b" t="t" l="l"/>
            <a:pathLst>
              <a:path h="9725311" w="14902644">
                <a:moveTo>
                  <a:pt x="0" y="0"/>
                </a:moveTo>
                <a:lnTo>
                  <a:pt x="14902644" y="0"/>
                </a:lnTo>
                <a:lnTo>
                  <a:pt x="14902644"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2157515" y="0"/>
            <a:ext cx="13310030" cy="9725311"/>
          </a:xfrm>
          <a:custGeom>
            <a:avLst/>
            <a:gdLst/>
            <a:ahLst/>
            <a:cxnLst/>
            <a:rect r="r" b="b" t="t" l="l"/>
            <a:pathLst>
              <a:path h="9725311" w="13310030">
                <a:moveTo>
                  <a:pt x="0" y="0"/>
                </a:moveTo>
                <a:lnTo>
                  <a:pt x="13310030" y="0"/>
                </a:lnTo>
                <a:lnTo>
                  <a:pt x="13310030"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181(Artefact, 2nd Edition)</a:t>
            </a:r>
          </a:p>
        </p:txBody>
      </p:sp>
      <p:sp>
        <p:nvSpPr>
          <p:cNvPr name="TextBox 8" id="8"/>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How many people either died or emigrated between 1845 and 1850?</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changes to farming practices contribute to continued emigration?</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the British government’s actions during the Famine affect political beliefs among Irish people?</a:t>
            </a:r>
          </a:p>
          <a:p>
            <a:pPr algn="l" marL="539749" indent="-269875" lvl="1">
              <a:lnSpc>
                <a:spcPts val="3499"/>
              </a:lnSpc>
              <a:buAutoNum type="arabicPeriod" startAt="1"/>
            </a:pPr>
            <a:r>
              <a:rPr lang="en-US" sz="2499">
                <a:solidFill>
                  <a:srgbClr val="0DA33B"/>
                </a:solidFill>
                <a:latin typeface="Arial"/>
                <a:ea typeface="Arial"/>
                <a:cs typeface="Arial"/>
                <a:sym typeface="Arial"/>
              </a:rPr>
              <a:t>Which areas of the island were hardest hit by the Famine?</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hlinkClick r:id="rId2" tooltip="https://www.youtube.com/watch?v=qSCIAT-dTHE"/>
              </a:rPr>
              <a:t>City of Chicago </a:t>
            </a:r>
            <a:r>
              <a:rPr lang="en-US" sz="6000" b="true">
                <a:solidFill>
                  <a:srgbClr val="004716"/>
                </a:solidFill>
                <a:latin typeface="Arial Bold"/>
                <a:ea typeface="Arial Bold"/>
                <a:cs typeface="Arial Bold"/>
                <a:sym typeface="Arial Bold"/>
              </a:rPr>
              <a:t>– Christy Moore</a:t>
            </a:r>
          </a:p>
        </p:txBody>
      </p:sp>
      <p:sp>
        <p:nvSpPr>
          <p:cNvPr name="TextBox 8" id="8"/>
          <p:cNvSpPr txBox="true"/>
          <p:nvPr/>
        </p:nvSpPr>
        <p:spPr>
          <a:xfrm rot="0">
            <a:off x="1028700" y="1857375"/>
            <a:ext cx="7804977" cy="5321299"/>
          </a:xfrm>
          <a:prstGeom prst="rect">
            <a:avLst/>
          </a:prstGeom>
        </p:spPr>
        <p:txBody>
          <a:bodyPr anchor="t" rtlCol="false" tIns="0" lIns="0" bIns="0" rIns="0">
            <a:spAutoFit/>
          </a:bodyPr>
          <a:lstStyle/>
          <a:p>
            <a:pPr algn="l">
              <a:lnSpc>
                <a:spcPts val="2800"/>
              </a:lnSpc>
            </a:pPr>
            <a:r>
              <a:rPr lang="en-US" sz="2000">
                <a:solidFill>
                  <a:srgbClr val="000000"/>
                </a:solidFill>
                <a:latin typeface="Arial"/>
                <a:ea typeface="Arial"/>
                <a:cs typeface="Arial"/>
                <a:sym typeface="Arial"/>
              </a:rPr>
              <a:t>In the City of Chicago</a:t>
            </a:r>
          </a:p>
          <a:p>
            <a:pPr algn="l">
              <a:lnSpc>
                <a:spcPts val="2800"/>
              </a:lnSpc>
            </a:pPr>
            <a:r>
              <a:rPr lang="en-US" sz="2000">
                <a:solidFill>
                  <a:srgbClr val="000000"/>
                </a:solidFill>
                <a:latin typeface="Arial"/>
                <a:ea typeface="Arial"/>
                <a:cs typeface="Arial"/>
                <a:sym typeface="Arial"/>
              </a:rPr>
              <a:t>As the evening shadows fall</a:t>
            </a:r>
          </a:p>
          <a:p>
            <a:pPr algn="l">
              <a:lnSpc>
                <a:spcPts val="2800"/>
              </a:lnSpc>
            </a:pPr>
            <a:r>
              <a:rPr lang="en-US" sz="2000">
                <a:solidFill>
                  <a:srgbClr val="000000"/>
                </a:solidFill>
                <a:latin typeface="Arial"/>
                <a:ea typeface="Arial"/>
                <a:cs typeface="Arial"/>
                <a:sym typeface="Arial"/>
              </a:rPr>
              <a:t>There are people dreaming</a:t>
            </a:r>
          </a:p>
          <a:p>
            <a:pPr algn="l">
              <a:lnSpc>
                <a:spcPts val="2800"/>
              </a:lnSpc>
            </a:pPr>
            <a:r>
              <a:rPr lang="en-US" sz="2000">
                <a:solidFill>
                  <a:srgbClr val="000000"/>
                </a:solidFill>
                <a:latin typeface="Arial"/>
                <a:ea typeface="Arial"/>
                <a:cs typeface="Arial"/>
                <a:sym typeface="Arial"/>
              </a:rPr>
              <a:t>Of the hills of Donegal</a:t>
            </a:r>
          </a:p>
          <a:p>
            <a:pPr algn="l">
              <a:lnSpc>
                <a:spcPts val="2800"/>
              </a:lnSpc>
            </a:pPr>
          </a:p>
          <a:p>
            <a:pPr algn="l">
              <a:lnSpc>
                <a:spcPts val="2800"/>
              </a:lnSpc>
            </a:pPr>
            <a:r>
              <a:rPr lang="en-US" sz="2000">
                <a:solidFill>
                  <a:srgbClr val="000000"/>
                </a:solidFill>
                <a:latin typeface="Arial"/>
                <a:ea typeface="Arial"/>
                <a:cs typeface="Arial"/>
                <a:sym typeface="Arial"/>
              </a:rPr>
              <a:t>1847 was the year it all began</a:t>
            </a:r>
          </a:p>
          <a:p>
            <a:pPr algn="l">
              <a:lnSpc>
                <a:spcPts val="2800"/>
              </a:lnSpc>
            </a:pPr>
            <a:r>
              <a:rPr lang="en-US" sz="2000">
                <a:solidFill>
                  <a:srgbClr val="000000"/>
                </a:solidFill>
                <a:latin typeface="Arial"/>
                <a:ea typeface="Arial"/>
                <a:cs typeface="Arial"/>
                <a:sym typeface="Arial"/>
              </a:rPr>
              <a:t>Deadly pains of hunger drove a million from the land</a:t>
            </a:r>
          </a:p>
          <a:p>
            <a:pPr algn="l">
              <a:lnSpc>
                <a:spcPts val="2800"/>
              </a:lnSpc>
            </a:pPr>
            <a:r>
              <a:rPr lang="en-US" sz="2000">
                <a:solidFill>
                  <a:srgbClr val="000000"/>
                </a:solidFill>
                <a:latin typeface="Arial"/>
                <a:ea typeface="Arial"/>
                <a:cs typeface="Arial"/>
                <a:sym typeface="Arial"/>
              </a:rPr>
              <a:t>They journeyed not for glory</a:t>
            </a:r>
          </a:p>
          <a:p>
            <a:pPr algn="l">
              <a:lnSpc>
                <a:spcPts val="2800"/>
              </a:lnSpc>
            </a:pPr>
            <a:r>
              <a:rPr lang="en-US" sz="2000">
                <a:solidFill>
                  <a:srgbClr val="000000"/>
                </a:solidFill>
                <a:latin typeface="Arial"/>
                <a:ea typeface="Arial"/>
                <a:cs typeface="Arial"/>
                <a:sym typeface="Arial"/>
              </a:rPr>
              <a:t>Their motive wasn't greed</a:t>
            </a:r>
          </a:p>
          <a:p>
            <a:pPr algn="l">
              <a:lnSpc>
                <a:spcPts val="2800"/>
              </a:lnSpc>
            </a:pPr>
            <a:r>
              <a:rPr lang="en-US" sz="2000">
                <a:solidFill>
                  <a:srgbClr val="000000"/>
                </a:solidFill>
                <a:latin typeface="Arial"/>
                <a:ea typeface="Arial"/>
                <a:cs typeface="Arial"/>
                <a:sym typeface="Arial"/>
              </a:rPr>
              <a:t>A voyage of survival across the stormy sea</a:t>
            </a:r>
          </a:p>
          <a:p>
            <a:pPr algn="l">
              <a:lnSpc>
                <a:spcPts val="2800"/>
              </a:lnSpc>
            </a:pPr>
          </a:p>
          <a:p>
            <a:pPr algn="l">
              <a:lnSpc>
                <a:spcPts val="2800"/>
              </a:lnSpc>
            </a:pPr>
            <a:r>
              <a:rPr lang="en-US" sz="2000">
                <a:solidFill>
                  <a:srgbClr val="000000"/>
                </a:solidFill>
                <a:latin typeface="Arial"/>
                <a:ea typeface="Arial"/>
                <a:cs typeface="Arial"/>
                <a:sym typeface="Arial"/>
              </a:rPr>
              <a:t>To the City of Chicago</a:t>
            </a:r>
          </a:p>
          <a:p>
            <a:pPr algn="l">
              <a:lnSpc>
                <a:spcPts val="2800"/>
              </a:lnSpc>
            </a:pPr>
            <a:r>
              <a:rPr lang="en-US" sz="2000">
                <a:solidFill>
                  <a:srgbClr val="000000"/>
                </a:solidFill>
                <a:latin typeface="Arial"/>
                <a:ea typeface="Arial"/>
                <a:cs typeface="Arial"/>
                <a:sym typeface="Arial"/>
              </a:rPr>
              <a:t>As the evening shadows fall</a:t>
            </a:r>
          </a:p>
          <a:p>
            <a:pPr algn="l">
              <a:lnSpc>
                <a:spcPts val="2800"/>
              </a:lnSpc>
            </a:pPr>
            <a:r>
              <a:rPr lang="en-US" sz="2000">
                <a:solidFill>
                  <a:srgbClr val="000000"/>
                </a:solidFill>
                <a:latin typeface="Arial"/>
                <a:ea typeface="Arial"/>
                <a:cs typeface="Arial"/>
                <a:sym typeface="Arial"/>
              </a:rPr>
              <a:t>There are people dreaming</a:t>
            </a:r>
          </a:p>
          <a:p>
            <a:pPr algn="l">
              <a:lnSpc>
                <a:spcPts val="2800"/>
              </a:lnSpc>
            </a:pPr>
            <a:r>
              <a:rPr lang="en-US" sz="2000">
                <a:solidFill>
                  <a:srgbClr val="000000"/>
                </a:solidFill>
                <a:latin typeface="Arial"/>
                <a:ea typeface="Arial"/>
                <a:cs typeface="Arial"/>
                <a:sym typeface="Arial"/>
              </a:rPr>
              <a:t>Of the hills of Donegal</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sp>
        <p:nvSpPr>
          <p:cNvPr name="TextBox 10" id="10"/>
          <p:cNvSpPr txBox="true"/>
          <p:nvPr/>
        </p:nvSpPr>
        <p:spPr>
          <a:xfrm rot="0">
            <a:off x="8833677" y="1857375"/>
            <a:ext cx="7804977" cy="4616449"/>
          </a:xfrm>
          <a:prstGeom prst="rect">
            <a:avLst/>
          </a:prstGeom>
        </p:spPr>
        <p:txBody>
          <a:bodyPr anchor="t" rtlCol="false" tIns="0" lIns="0" bIns="0" rIns="0">
            <a:spAutoFit/>
          </a:bodyPr>
          <a:lstStyle/>
          <a:p>
            <a:pPr algn="l">
              <a:lnSpc>
                <a:spcPts val="2800"/>
              </a:lnSpc>
            </a:pPr>
            <a:r>
              <a:rPr lang="en-US" sz="2000">
                <a:solidFill>
                  <a:srgbClr val="000000"/>
                </a:solidFill>
                <a:latin typeface="Arial"/>
                <a:ea typeface="Arial"/>
                <a:cs typeface="Arial"/>
                <a:sym typeface="Arial"/>
              </a:rPr>
              <a:t>Some of them knew fortune</a:t>
            </a:r>
          </a:p>
          <a:p>
            <a:pPr algn="l">
              <a:lnSpc>
                <a:spcPts val="2800"/>
              </a:lnSpc>
            </a:pPr>
            <a:r>
              <a:rPr lang="en-US" sz="2000">
                <a:solidFill>
                  <a:srgbClr val="000000"/>
                </a:solidFill>
                <a:latin typeface="Arial"/>
                <a:ea typeface="Arial"/>
                <a:cs typeface="Arial"/>
                <a:sym typeface="Arial"/>
              </a:rPr>
              <a:t>Some of them knew fame</a:t>
            </a:r>
          </a:p>
          <a:p>
            <a:pPr algn="l">
              <a:lnSpc>
                <a:spcPts val="2800"/>
              </a:lnSpc>
            </a:pPr>
            <a:r>
              <a:rPr lang="en-US" sz="2000">
                <a:solidFill>
                  <a:srgbClr val="000000"/>
                </a:solidFill>
                <a:latin typeface="Arial"/>
                <a:ea typeface="Arial"/>
                <a:cs typeface="Arial"/>
                <a:sym typeface="Arial"/>
              </a:rPr>
              <a:t>More of them knew hardship</a:t>
            </a:r>
          </a:p>
          <a:p>
            <a:pPr algn="l">
              <a:lnSpc>
                <a:spcPts val="2800"/>
              </a:lnSpc>
            </a:pPr>
            <a:r>
              <a:rPr lang="en-US" sz="2000">
                <a:solidFill>
                  <a:srgbClr val="000000"/>
                </a:solidFill>
                <a:latin typeface="Arial"/>
                <a:ea typeface="Arial"/>
                <a:cs typeface="Arial"/>
                <a:sym typeface="Arial"/>
              </a:rPr>
              <a:t>And died upon the plain</a:t>
            </a:r>
          </a:p>
          <a:p>
            <a:pPr algn="l">
              <a:lnSpc>
                <a:spcPts val="2800"/>
              </a:lnSpc>
            </a:pPr>
            <a:r>
              <a:rPr lang="en-US" sz="2000">
                <a:solidFill>
                  <a:srgbClr val="000000"/>
                </a:solidFill>
                <a:latin typeface="Arial"/>
                <a:ea typeface="Arial"/>
                <a:cs typeface="Arial"/>
                <a:sym typeface="Arial"/>
              </a:rPr>
              <a:t>They spread throughout the nation</a:t>
            </a:r>
          </a:p>
          <a:p>
            <a:pPr algn="l">
              <a:lnSpc>
                <a:spcPts val="2800"/>
              </a:lnSpc>
            </a:pPr>
            <a:r>
              <a:rPr lang="en-US" sz="2000">
                <a:solidFill>
                  <a:srgbClr val="000000"/>
                </a:solidFill>
                <a:latin typeface="Arial"/>
                <a:ea typeface="Arial"/>
                <a:cs typeface="Arial"/>
                <a:sym typeface="Arial"/>
              </a:rPr>
              <a:t>They rode the railroad cars</a:t>
            </a:r>
          </a:p>
          <a:p>
            <a:pPr algn="l">
              <a:lnSpc>
                <a:spcPts val="2800"/>
              </a:lnSpc>
            </a:pPr>
            <a:r>
              <a:rPr lang="en-US" sz="2000">
                <a:solidFill>
                  <a:srgbClr val="000000"/>
                </a:solidFill>
                <a:latin typeface="Arial"/>
                <a:ea typeface="Arial"/>
                <a:cs typeface="Arial"/>
                <a:sym typeface="Arial"/>
              </a:rPr>
              <a:t>Brought their songs ant music to ease their lonely hearts</a:t>
            </a:r>
          </a:p>
          <a:p>
            <a:pPr algn="l">
              <a:lnSpc>
                <a:spcPts val="2800"/>
              </a:lnSpc>
            </a:pPr>
          </a:p>
          <a:p>
            <a:pPr algn="l">
              <a:lnSpc>
                <a:spcPts val="2800"/>
              </a:lnSpc>
            </a:pPr>
            <a:r>
              <a:rPr lang="en-US" sz="2000">
                <a:solidFill>
                  <a:srgbClr val="000000"/>
                </a:solidFill>
                <a:latin typeface="Arial"/>
                <a:ea typeface="Arial"/>
                <a:cs typeface="Arial"/>
                <a:sym typeface="Arial"/>
              </a:rPr>
              <a:t>To the City of Chicago</a:t>
            </a:r>
          </a:p>
          <a:p>
            <a:pPr algn="l">
              <a:lnSpc>
                <a:spcPts val="2800"/>
              </a:lnSpc>
            </a:pPr>
            <a:r>
              <a:rPr lang="en-US" sz="2000">
                <a:solidFill>
                  <a:srgbClr val="000000"/>
                </a:solidFill>
                <a:latin typeface="Arial"/>
                <a:ea typeface="Arial"/>
                <a:cs typeface="Arial"/>
                <a:sym typeface="Arial"/>
              </a:rPr>
              <a:t>As the evening shadows fall</a:t>
            </a:r>
          </a:p>
          <a:p>
            <a:pPr algn="l">
              <a:lnSpc>
                <a:spcPts val="2800"/>
              </a:lnSpc>
            </a:pPr>
            <a:r>
              <a:rPr lang="en-US" sz="2000">
                <a:solidFill>
                  <a:srgbClr val="000000"/>
                </a:solidFill>
                <a:latin typeface="Arial"/>
                <a:ea typeface="Arial"/>
                <a:cs typeface="Arial"/>
                <a:sym typeface="Arial"/>
              </a:rPr>
              <a:t>There are people dreaming</a:t>
            </a:r>
          </a:p>
          <a:p>
            <a:pPr algn="l">
              <a:lnSpc>
                <a:spcPts val="2800"/>
              </a:lnSpc>
            </a:pPr>
            <a:r>
              <a:rPr lang="en-US" sz="2000">
                <a:solidFill>
                  <a:srgbClr val="000000"/>
                </a:solidFill>
                <a:latin typeface="Arial"/>
                <a:ea typeface="Arial"/>
                <a:cs typeface="Arial"/>
                <a:sym typeface="Arial"/>
              </a:rPr>
              <a:t>Of the hills of Donegal</a:t>
            </a:r>
          </a:p>
          <a:p>
            <a:pPr algn="l">
              <a:lnSpc>
                <a:spcPts val="2800"/>
              </a:lnSpc>
            </a:pP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One: The Nature of History</a:t>
            </a:r>
          </a:p>
        </p:txBody>
      </p:sp>
      <p:sp>
        <p:nvSpPr>
          <p:cNvPr name="TextBox 7" id="7"/>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Learning Outcomes</a:t>
            </a:r>
          </a:p>
        </p:txBody>
      </p:sp>
      <p:sp>
        <p:nvSpPr>
          <p:cNvPr name="TextBox 9" id="9"/>
          <p:cNvSpPr txBox="true"/>
          <p:nvPr/>
        </p:nvSpPr>
        <p:spPr>
          <a:xfrm rot="0">
            <a:off x="1028700" y="2120899"/>
            <a:ext cx="15609955" cy="6981825"/>
          </a:xfrm>
          <a:prstGeom prst="rect">
            <a:avLst/>
          </a:prstGeom>
        </p:spPr>
        <p:txBody>
          <a:bodyPr anchor="t" rtlCol="false" tIns="0" lIns="0" bIns="0" rIns="0">
            <a:spAutoFit/>
          </a:bodyPr>
          <a:lstStyle/>
          <a:p>
            <a:pPr algn="l">
              <a:lnSpc>
                <a:spcPts val="4200"/>
              </a:lnSpc>
            </a:pPr>
            <a:r>
              <a:rPr lang="en-US" sz="3000" b="true">
                <a:solidFill>
                  <a:srgbClr val="000000"/>
                </a:solidFill>
                <a:latin typeface="Arial Bold"/>
                <a:ea typeface="Arial Bold"/>
                <a:cs typeface="Arial Bold"/>
                <a:sym typeface="Arial Bold"/>
              </a:rPr>
              <a:t>2.7 INVESTIGATE </a:t>
            </a:r>
            <a:r>
              <a:rPr lang="en-US" sz="3000">
                <a:solidFill>
                  <a:srgbClr val="000000"/>
                </a:solidFill>
                <a:latin typeface="Arial"/>
                <a:ea typeface="Arial"/>
                <a:cs typeface="Arial"/>
                <a:sym typeface="Arial"/>
              </a:rPr>
              <a:t>the causes, course and consequence, nationally and internationally, of the Great Famine, and </a:t>
            </a:r>
            <a:r>
              <a:rPr lang="en-US" sz="3000" b="true">
                <a:solidFill>
                  <a:srgbClr val="000000"/>
                </a:solidFill>
                <a:latin typeface="Arial Bold"/>
                <a:ea typeface="Arial Bold"/>
                <a:cs typeface="Arial Bold"/>
                <a:sym typeface="Arial Bold"/>
              </a:rPr>
              <a:t>EXAMINE </a:t>
            </a:r>
            <a:r>
              <a:rPr lang="en-US" sz="3000">
                <a:solidFill>
                  <a:srgbClr val="000000"/>
                </a:solidFill>
                <a:latin typeface="Arial"/>
                <a:ea typeface="Arial"/>
                <a:cs typeface="Arial"/>
                <a:sym typeface="Arial"/>
              </a:rPr>
              <a:t>the significance of the Irish Diaspora</a:t>
            </a:r>
          </a:p>
          <a:p>
            <a:pPr algn="l">
              <a:lnSpc>
                <a:spcPts val="4200"/>
              </a:lnSpc>
            </a:pPr>
            <a:r>
              <a:rPr lang="en-US" sz="3000" b="true">
                <a:solidFill>
                  <a:srgbClr val="000000"/>
                </a:solidFill>
                <a:latin typeface="Arial Bold"/>
                <a:ea typeface="Arial Bold"/>
                <a:cs typeface="Arial Bold"/>
                <a:sym typeface="Arial Bold"/>
              </a:rPr>
              <a:t>1.1 DEVELOP </a:t>
            </a:r>
            <a:r>
              <a:rPr lang="en-US" sz="3000">
                <a:solidFill>
                  <a:srgbClr val="000000"/>
                </a:solidFill>
                <a:latin typeface="Arial"/>
                <a:ea typeface="Arial"/>
                <a:cs typeface="Arial"/>
                <a:sym typeface="Arial"/>
              </a:rPr>
              <a:t>a sense of historical empathy by viewing people, issues and events encountered in their study of the past in their historical context</a:t>
            </a:r>
          </a:p>
          <a:p>
            <a:pPr algn="l">
              <a:lnSpc>
                <a:spcPts val="4200"/>
              </a:lnSpc>
            </a:pPr>
            <a:r>
              <a:rPr lang="en-US" sz="3000" b="true">
                <a:solidFill>
                  <a:srgbClr val="000000"/>
                </a:solidFill>
                <a:latin typeface="Arial Bold"/>
                <a:ea typeface="Arial Bold"/>
                <a:cs typeface="Arial Bold"/>
                <a:sym typeface="Arial Bold"/>
              </a:rPr>
              <a:t>1.2 CONSIDER </a:t>
            </a:r>
            <a:r>
              <a:rPr lang="en-US" sz="3000">
                <a:solidFill>
                  <a:srgbClr val="000000"/>
                </a:solidFill>
                <a:latin typeface="Arial"/>
                <a:ea typeface="Arial"/>
                <a:cs typeface="Arial"/>
                <a:sym typeface="Arial"/>
              </a:rPr>
              <a:t>contentious or controversial issues in history from more than one perspective and DISCUSS the historical roots of a contentious or controversial issue or theme in the contemporary world</a:t>
            </a:r>
          </a:p>
          <a:p>
            <a:pPr algn="l">
              <a:lnSpc>
                <a:spcPts val="4200"/>
              </a:lnSpc>
            </a:pPr>
            <a:r>
              <a:rPr lang="en-US" sz="3000" b="true">
                <a:solidFill>
                  <a:srgbClr val="000000"/>
                </a:solidFill>
                <a:latin typeface="Arial Bold"/>
                <a:ea typeface="Arial Bold"/>
                <a:cs typeface="Arial Bold"/>
                <a:sym typeface="Arial Bold"/>
              </a:rPr>
              <a:t>1.4 DEMONSTRATE </a:t>
            </a:r>
            <a:r>
              <a:rPr lang="en-US" sz="3000">
                <a:solidFill>
                  <a:srgbClr val="000000"/>
                </a:solidFill>
                <a:latin typeface="Arial"/>
                <a:ea typeface="Arial"/>
                <a:cs typeface="Arial"/>
                <a:sym typeface="Arial"/>
              </a:rPr>
              <a:t>awareness of historical concepts, such as source and evidence; fact and opinion; viewpoint and objectivity; cause and consequence; change and continuity; time and space</a:t>
            </a:r>
          </a:p>
          <a:p>
            <a:pPr algn="l">
              <a:lnSpc>
                <a:spcPts val="4200"/>
              </a:lnSpc>
            </a:pPr>
            <a:r>
              <a:rPr lang="en-US" sz="3000" b="true">
                <a:solidFill>
                  <a:srgbClr val="000000"/>
                </a:solidFill>
                <a:latin typeface="Arial Bold"/>
                <a:ea typeface="Arial Bold"/>
                <a:cs typeface="Arial Bold"/>
                <a:sym typeface="Arial Bold"/>
              </a:rPr>
              <a:t>1.7 DEVELOP </a:t>
            </a:r>
            <a:r>
              <a:rPr lang="en-US" sz="3000">
                <a:solidFill>
                  <a:srgbClr val="000000"/>
                </a:solidFill>
                <a:latin typeface="Arial"/>
                <a:ea typeface="Arial"/>
                <a:cs typeface="Arial"/>
                <a:sym typeface="Arial"/>
              </a:rPr>
              <a:t>historical judgements based on evidence about personalities, issues and events in the past, showing awareness of historical significance</a:t>
            </a:r>
          </a:p>
          <a:p>
            <a:pPr algn="l">
              <a:lnSpc>
                <a:spcPts val="4200"/>
              </a:lnSpc>
            </a:pPr>
          </a:p>
        </p:txBody>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Working with Sources</a:t>
            </a:r>
          </a:p>
        </p:txBody>
      </p:sp>
      <p:sp>
        <p:nvSpPr>
          <p:cNvPr name="TextBox 8" id="8"/>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What year is mentioned in the song, and what significant event began in that year?</a:t>
            </a:r>
          </a:p>
          <a:p>
            <a:pPr algn="l" marL="539749" indent="-269875" lvl="1">
              <a:lnSpc>
                <a:spcPts val="3499"/>
              </a:lnSpc>
              <a:buAutoNum type="arabicPeriod" startAt="1"/>
            </a:pPr>
            <a:r>
              <a:rPr lang="en-US" sz="2499">
                <a:solidFill>
                  <a:srgbClr val="0DA33B"/>
                </a:solidFill>
                <a:latin typeface="Arial"/>
                <a:ea typeface="Arial"/>
                <a:cs typeface="Arial"/>
                <a:sym typeface="Arial"/>
              </a:rPr>
              <a:t>What was the main reason people left Ireland according to the song?</a:t>
            </a:r>
          </a:p>
          <a:p>
            <a:pPr algn="l" marL="539749" indent="-269875" lvl="1">
              <a:lnSpc>
                <a:spcPts val="3499"/>
              </a:lnSpc>
              <a:buAutoNum type="arabicPeriod" startAt="1"/>
            </a:pPr>
            <a:r>
              <a:rPr lang="en-US" sz="2499">
                <a:solidFill>
                  <a:srgbClr val="0DA33B"/>
                </a:solidFill>
                <a:latin typeface="Arial"/>
                <a:ea typeface="Arial"/>
                <a:cs typeface="Arial"/>
                <a:sym typeface="Arial"/>
              </a:rPr>
              <a:t>Where did the Irish immigrants in the song primarily settle?</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the Irish immigrants contribute to American society, as per the song?</a:t>
            </a:r>
          </a:p>
          <a:p>
            <a:pPr algn="l" marL="539749" indent="-269875" lvl="1">
              <a:lnSpc>
                <a:spcPts val="3499"/>
              </a:lnSpc>
              <a:buAutoNum type="arabicPeriod" startAt="1"/>
            </a:pPr>
            <a:r>
              <a:rPr lang="en-US" sz="2499">
                <a:solidFill>
                  <a:srgbClr val="0DA33B"/>
                </a:solidFill>
                <a:latin typeface="Arial"/>
                <a:ea typeface="Arial"/>
                <a:cs typeface="Arial"/>
                <a:sym typeface="Arial"/>
              </a:rPr>
              <a:t>What kinds of experiences did the Irish immigrants have in America, according to the song?</a:t>
            </a:r>
          </a:p>
          <a:p>
            <a:pPr algn="l" marL="539749" indent="-269875" lvl="1">
              <a:lnSpc>
                <a:spcPts val="3499"/>
              </a:lnSpc>
              <a:buAutoNum type="arabicPeriod" startAt="1"/>
            </a:pPr>
            <a:r>
              <a:rPr lang="en-US" sz="2499">
                <a:solidFill>
                  <a:srgbClr val="0DA33B"/>
                </a:solidFill>
                <a:latin typeface="Arial"/>
                <a:ea typeface="Arial"/>
                <a:cs typeface="Arial"/>
                <a:sym typeface="Arial"/>
              </a:rPr>
              <a:t>What does the song imply about the lasting impact of the Irish Diaspora?</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2149474"/>
            <a:ext cx="15609955" cy="57277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ea typeface="Arial"/>
                <a:cs typeface="Arial"/>
                <a:sym typeface="Arial"/>
              </a:rPr>
              <a:t>The year mentioned is 1847, often referred to as "Black '47," one of the worst years of the Great Famine in Ireland.</a:t>
            </a:r>
          </a:p>
          <a:p>
            <a:pPr algn="l" marL="539749" indent="-269875" lvl="1">
              <a:lnSpc>
                <a:spcPts val="3499"/>
              </a:lnSpc>
              <a:buAutoNum type="arabicPeriod" startAt="1"/>
            </a:pPr>
            <a:r>
              <a:rPr lang="en-US" sz="2499">
                <a:solidFill>
                  <a:srgbClr val="000000"/>
                </a:solidFill>
                <a:latin typeface="Arial"/>
                <a:ea typeface="Arial"/>
                <a:cs typeface="Arial"/>
                <a:sym typeface="Arial"/>
              </a:rPr>
              <a:t>According to the song, the main reason people left Ireland was the "deadly pains of hunger," indicating that they were fleeing the Great Famine. Their motive was survival, not glory or greed.</a:t>
            </a:r>
          </a:p>
          <a:p>
            <a:pPr algn="l" marL="539749" indent="-269875" lvl="1">
              <a:lnSpc>
                <a:spcPts val="3499"/>
              </a:lnSpc>
              <a:buAutoNum type="arabicPeriod" startAt="1"/>
            </a:pPr>
            <a:r>
              <a:rPr lang="en-US" sz="2499">
                <a:solidFill>
                  <a:srgbClr val="000000"/>
                </a:solidFill>
                <a:latin typeface="Arial"/>
                <a:ea typeface="Arial"/>
                <a:cs typeface="Arial"/>
                <a:sym typeface="Arial"/>
              </a:rPr>
              <a:t>The song specifically talks about the City of Chicago as a place where Irish immigrants settled.</a:t>
            </a:r>
          </a:p>
          <a:p>
            <a:pPr algn="l" marL="539749" indent="-269875" lvl="1">
              <a:lnSpc>
                <a:spcPts val="3499"/>
              </a:lnSpc>
              <a:buAutoNum type="arabicPeriod" startAt="1"/>
            </a:pPr>
            <a:r>
              <a:rPr lang="en-US" sz="2499">
                <a:solidFill>
                  <a:srgbClr val="000000"/>
                </a:solidFill>
                <a:latin typeface="Arial"/>
                <a:ea typeface="Arial"/>
                <a:cs typeface="Arial"/>
                <a:sym typeface="Arial"/>
              </a:rPr>
              <a:t>The song mentions that Irish immigrants brought "their songs and music to ease their lonely hearts," implying that they contributed to the cultural landscape of America.</a:t>
            </a:r>
          </a:p>
          <a:p>
            <a:pPr algn="l" marL="539749" indent="-269875" lvl="1">
              <a:lnSpc>
                <a:spcPts val="3499"/>
              </a:lnSpc>
              <a:buAutoNum type="arabicPeriod" startAt="1"/>
            </a:pPr>
            <a:r>
              <a:rPr lang="en-US" sz="2499">
                <a:solidFill>
                  <a:srgbClr val="000000"/>
                </a:solidFill>
                <a:latin typeface="Arial"/>
                <a:ea typeface="Arial"/>
                <a:cs typeface="Arial"/>
                <a:sym typeface="Arial"/>
              </a:rPr>
              <a:t>The song states that "Some of them knew fortune, some of them knew fame, more of them knew hardship and died upon the plain." This indicates a variety of experiences, including both success and hardship. It also makes referenced to those who died upon the Coffin Ships before they reached American shores.</a:t>
            </a:r>
          </a:p>
          <a:p>
            <a:pPr algn="l" marL="539749" indent="-269875" lvl="1">
              <a:lnSpc>
                <a:spcPts val="3499"/>
              </a:lnSpc>
              <a:buAutoNum type="arabicPeriod" startAt="1"/>
            </a:pPr>
            <a:r>
              <a:rPr lang="en-US" sz="2499">
                <a:solidFill>
                  <a:srgbClr val="000000"/>
                </a:solidFill>
                <a:latin typeface="Arial"/>
                <a:ea typeface="Arial"/>
                <a:cs typeface="Arial"/>
                <a:sym typeface="Arial"/>
              </a:rPr>
              <a:t>The song implies that the memory of Ireland remains strong among the descendants of Irish immigrants in places like Chicago. As the evening shadows fall, "there are people dreaming of the hills of Donegal," indicating a lasting connection to their homeland.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Fourteen: The 1798 Rebellion</a:t>
            </a:r>
          </a:p>
        </p:txBody>
      </p:sp>
      <p:sp>
        <p:nvSpPr>
          <p:cNvPr name="TextBox 9" id="9"/>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Working with Sources (Answers)</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b="true" sz="9000" spc="405">
                <a:solidFill>
                  <a:srgbClr val="0DA33B"/>
                </a:solidFill>
                <a:latin typeface="Arial Bold"/>
                <a:ea typeface="Arial Bold"/>
                <a:cs typeface="Arial Bold"/>
                <a:sym typeface="Arial Bold"/>
              </a:rPr>
              <a:t>17.4: THE IRISH DIASPORA</a:t>
            </a:r>
          </a:p>
        </p:txBody>
      </p:sp>
      <p:sp>
        <p:nvSpPr>
          <p:cNvPr name="TextBox 4" id="4"/>
          <p:cNvSpPr txBox="true"/>
          <p:nvPr/>
        </p:nvSpPr>
        <p:spPr>
          <a:xfrm rot="0">
            <a:off x="351801" y="3753161"/>
            <a:ext cx="17584398" cy="1323973"/>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17.4: the irish diaspora</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17</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1845 to 1851</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4515429" y="4508499"/>
            <a:ext cx="8636498" cy="5264151"/>
          </a:xfrm>
          <a:custGeom>
            <a:avLst/>
            <a:gdLst/>
            <a:ahLst/>
            <a:cxnLst/>
            <a:rect r="r" b="b" t="t" l="l"/>
            <a:pathLst>
              <a:path h="5264151" w="8636498">
                <a:moveTo>
                  <a:pt x="0" y="0"/>
                </a:moveTo>
                <a:lnTo>
                  <a:pt x="8636497" y="0"/>
                </a:lnTo>
                <a:lnTo>
                  <a:pt x="8636497" y="5264151"/>
                </a:lnTo>
                <a:lnTo>
                  <a:pt x="0" y="5264151"/>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Ireland and Emigration</a:t>
            </a:r>
          </a:p>
        </p:txBody>
      </p:sp>
      <p:sp>
        <p:nvSpPr>
          <p:cNvPr name="TextBox 9" id="9"/>
          <p:cNvSpPr txBox="true"/>
          <p:nvPr/>
        </p:nvSpPr>
        <p:spPr>
          <a:xfrm rot="0">
            <a:off x="1028700" y="1838325"/>
            <a:ext cx="15609955"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Emigration continued after the Famine as Irish migrants settled in and brought their families with them (</a:t>
            </a:r>
            <a:r>
              <a:rPr lang="en-US" sz="2500" b="true">
                <a:solidFill>
                  <a:srgbClr val="000000"/>
                </a:solidFill>
                <a:latin typeface="Arial Bold"/>
                <a:ea typeface="Arial Bold"/>
                <a:cs typeface="Arial Bold"/>
                <a:sym typeface="Arial Bold"/>
              </a:rPr>
              <a:t>chain migration</a:t>
            </a:r>
            <a:r>
              <a:rPr lang="en-US" sz="2500">
                <a:solidFill>
                  <a:srgbClr val="000000"/>
                </a:solidFill>
                <a:latin typeface="Arial"/>
                <a:ea typeface="Arial"/>
                <a:cs typeface="Arial"/>
                <a:sym typeface="Arial"/>
              </a:rPr>
              <a:t>). Sons and daughters who would no longer inherit land went abroad to seek work too. These destinations included Britain, USA, Canada, Australia, South Africa, New Zealand and more. These emigrants became the </a:t>
            </a:r>
            <a:r>
              <a:rPr lang="en-US" sz="2500" b="true">
                <a:solidFill>
                  <a:srgbClr val="000000"/>
                </a:solidFill>
                <a:latin typeface="Arial Bold"/>
                <a:ea typeface="Arial Bold"/>
                <a:cs typeface="Arial Bold"/>
                <a:sym typeface="Arial Bold"/>
              </a:rPr>
              <a:t>Irish Diaspora</a:t>
            </a:r>
            <a:r>
              <a:rPr lang="en-US" sz="2500">
                <a:solidFill>
                  <a:srgbClr val="000000"/>
                </a:solidFill>
                <a:latin typeface="Arial"/>
                <a:ea typeface="Arial"/>
                <a:cs typeface="Arial"/>
                <a:sym typeface="Arial"/>
              </a:rPr>
              <a:t>; </a:t>
            </a:r>
            <a:r>
              <a:rPr lang="en-US" sz="2500" i="true">
                <a:solidFill>
                  <a:srgbClr val="000000"/>
                </a:solidFill>
                <a:latin typeface="Arial Italics"/>
                <a:ea typeface="Arial Italics"/>
                <a:cs typeface="Arial Italics"/>
                <a:sym typeface="Arial Italics"/>
              </a:rPr>
              <a:t>the scattering of Irish migrants and their descendants across the world.</a:t>
            </a:r>
          </a:p>
          <a:p>
            <a:pPr algn="l">
              <a:lnSpc>
                <a:spcPts val="3500"/>
              </a:lnSpc>
            </a:pPr>
            <a:r>
              <a:rPr lang="en-US" sz="2500">
                <a:solidFill>
                  <a:srgbClr val="000000"/>
                </a:solidFill>
                <a:latin typeface="Arial"/>
                <a:ea typeface="Arial"/>
                <a:cs typeface="Arial"/>
                <a:sym typeface="Arial"/>
              </a:rPr>
              <a:t>Forced mass migration from Ireland is dated back to the Flight of the Earls in 1607 during the Ulster Plantation, but from the 1840s onwards, it soared. Not until the 1970s did inward migration briefly overtake migration. </a:t>
            </a:r>
          </a:p>
        </p:txBody>
      </p:sp>
      <p:sp>
        <p:nvSpPr>
          <p:cNvPr name="TextBox 10" id="10"/>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685800" y="0"/>
            <a:ext cx="7699960" cy="5143500"/>
          </a:xfrm>
          <a:custGeom>
            <a:avLst/>
            <a:gdLst/>
            <a:ahLst/>
            <a:cxnLst/>
            <a:rect r="r" b="b" t="t" l="l"/>
            <a:pathLst>
              <a:path h="5143500" w="7699960">
                <a:moveTo>
                  <a:pt x="0" y="0"/>
                </a:moveTo>
                <a:lnTo>
                  <a:pt x="7699960" y="0"/>
                </a:lnTo>
                <a:lnTo>
                  <a:pt x="7699960" y="5143500"/>
                </a:lnTo>
                <a:lnTo>
                  <a:pt x="0" y="5143500"/>
                </a:lnTo>
                <a:lnTo>
                  <a:pt x="0" y="0"/>
                </a:lnTo>
                <a:close/>
              </a:path>
            </a:pathLst>
          </a:custGeom>
          <a:blipFill>
            <a:blip r:embed="rId2"/>
            <a:stretch>
              <a:fillRect l="0" t="0" r="0" b="0"/>
            </a:stretch>
          </a:blipFill>
        </p:spPr>
      </p:sp>
      <p:sp>
        <p:nvSpPr>
          <p:cNvPr name="Freeform 7" id="7"/>
          <p:cNvSpPr/>
          <p:nvPr/>
        </p:nvSpPr>
        <p:spPr>
          <a:xfrm flipH="false" flipV="false" rot="0">
            <a:off x="8385760" y="4601155"/>
            <a:ext cx="8553500" cy="5124155"/>
          </a:xfrm>
          <a:custGeom>
            <a:avLst/>
            <a:gdLst/>
            <a:ahLst/>
            <a:cxnLst/>
            <a:rect r="r" b="b" t="t" l="l"/>
            <a:pathLst>
              <a:path h="5124155" w="8553500">
                <a:moveTo>
                  <a:pt x="0" y="0"/>
                </a:moveTo>
                <a:lnTo>
                  <a:pt x="8553500" y="0"/>
                </a:lnTo>
                <a:lnTo>
                  <a:pt x="8553500" y="5124156"/>
                </a:lnTo>
                <a:lnTo>
                  <a:pt x="0" y="5124156"/>
                </a:lnTo>
                <a:lnTo>
                  <a:pt x="0" y="0"/>
                </a:lnTo>
                <a:close/>
              </a:path>
            </a:pathLst>
          </a:custGeom>
          <a:blipFill>
            <a:blip r:embed="rId3"/>
            <a:stretch>
              <a:fillRect l="0" t="0" r="0" b="0"/>
            </a:stretch>
          </a:blipFill>
        </p:spPr>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7143469" y="4946649"/>
            <a:ext cx="9495186" cy="4710386"/>
          </a:xfrm>
          <a:custGeom>
            <a:avLst/>
            <a:gdLst/>
            <a:ahLst/>
            <a:cxnLst/>
            <a:rect r="r" b="b" t="t" l="l"/>
            <a:pathLst>
              <a:path h="4710386" w="9495186">
                <a:moveTo>
                  <a:pt x="0" y="0"/>
                </a:moveTo>
                <a:lnTo>
                  <a:pt x="9495186" y="0"/>
                </a:lnTo>
                <a:lnTo>
                  <a:pt x="9495186" y="4710386"/>
                </a:lnTo>
                <a:lnTo>
                  <a:pt x="0" y="4710386"/>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Irish diaspora in Britain</a:t>
            </a:r>
          </a:p>
        </p:txBody>
      </p:sp>
      <p:sp>
        <p:nvSpPr>
          <p:cNvPr name="TextBox 9" id="9"/>
          <p:cNvSpPr txBox="true"/>
          <p:nvPr/>
        </p:nvSpPr>
        <p:spPr>
          <a:xfrm rot="0">
            <a:off x="1028700" y="1838325"/>
            <a:ext cx="15609955" cy="3108325"/>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While Ireland was in the throes of famine, Britain had experienced the first industrial revolution. </a:t>
            </a:r>
            <a:r>
              <a:rPr lang="en-US" sz="2500">
                <a:solidFill>
                  <a:srgbClr val="000000"/>
                </a:solidFill>
                <a:latin typeface="Arial"/>
                <a:ea typeface="Arial"/>
                <a:cs typeface="Arial"/>
                <a:sym typeface="Arial"/>
              </a:rPr>
              <a:t>As covered in the previous chapter, many inventions led to the improvements in manufacturing of items and producing food.</a:t>
            </a:r>
          </a:p>
          <a:p>
            <a:pPr algn="l">
              <a:lnSpc>
                <a:spcPts val="3500"/>
              </a:lnSpc>
            </a:pPr>
            <a:r>
              <a:rPr lang="en-US" sz="2500">
                <a:solidFill>
                  <a:srgbClr val="000000"/>
                </a:solidFill>
                <a:latin typeface="Arial"/>
                <a:ea typeface="Arial"/>
                <a:cs typeface="Arial"/>
                <a:sym typeface="Arial"/>
              </a:rPr>
              <a:t>Irish emigration to British cities (Manchester, Liverpool and Glasgow) was not new. For example, shortly before the Great Famine, 17.3% of the population of Liverpool was Irish. It was cheap to travel to Britain. People sailed on crowded steamships that were built to transport animals and grain. Many travelled on the open deck, which was cold and dangerous. Diseases like typhus travelled with the migrants. For some, Britain was the first stage of their journey to America.</a:t>
            </a:r>
          </a:p>
        </p:txBody>
      </p:sp>
      <p:sp>
        <p:nvSpPr>
          <p:cNvPr name="TextBox 10" id="10"/>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sp>
        <p:nvSpPr>
          <p:cNvPr name="TextBox 11" id="11"/>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1838325"/>
            <a:ext cx="15609955" cy="52990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The Irish were amongst the poorest, living in the slums of Industrial Britain. </a:t>
            </a:r>
            <a:r>
              <a:rPr lang="en-US" sz="2500">
                <a:solidFill>
                  <a:srgbClr val="000000"/>
                </a:solidFill>
                <a:latin typeface="Arial"/>
                <a:ea typeface="Arial"/>
                <a:cs typeface="Arial"/>
                <a:sym typeface="Arial"/>
              </a:rPr>
              <a:t>Many Irish survived on handouts and begging. When they could get work, they accepted lower wages than the British, making them unpopular with their counterparts.</a:t>
            </a:r>
          </a:p>
          <a:p>
            <a:pPr algn="l" marL="539754" indent="-269877" lvl="1">
              <a:lnSpc>
                <a:spcPts val="3500"/>
              </a:lnSpc>
              <a:buFont typeface="Arial"/>
              <a:buChar char="•"/>
            </a:pPr>
            <a:r>
              <a:rPr lang="en-US" sz="2500">
                <a:solidFill>
                  <a:srgbClr val="000000"/>
                </a:solidFill>
                <a:latin typeface="Arial"/>
                <a:ea typeface="Arial"/>
                <a:cs typeface="Arial"/>
                <a:sym typeface="Arial"/>
              </a:rPr>
              <a:t>Many died of diseases such as typhus because of the unsanitary and overcrowded living conditions in the slums.</a:t>
            </a:r>
          </a:p>
          <a:p>
            <a:pPr algn="l" marL="539754" indent="-269877" lvl="1">
              <a:lnSpc>
                <a:spcPts val="3500"/>
              </a:lnSpc>
              <a:buFont typeface="Arial"/>
              <a:buChar char="•"/>
            </a:pPr>
            <a:r>
              <a:rPr lang="en-US" sz="2500">
                <a:solidFill>
                  <a:srgbClr val="000000"/>
                </a:solidFill>
                <a:latin typeface="Arial"/>
                <a:ea typeface="Arial"/>
                <a:cs typeface="Arial"/>
                <a:sym typeface="Arial"/>
              </a:rPr>
              <a:t>When</a:t>
            </a:r>
            <a:r>
              <a:rPr lang="en-US" sz="2500">
                <a:solidFill>
                  <a:srgbClr val="000000"/>
                </a:solidFill>
                <a:latin typeface="Arial"/>
                <a:ea typeface="Arial"/>
                <a:cs typeface="Arial"/>
                <a:sym typeface="Arial"/>
              </a:rPr>
              <a:t> conditions began to improve, the Irish became part of the industrial working class as publicans or shopkeepers.</a:t>
            </a:r>
          </a:p>
          <a:p>
            <a:pPr algn="l" marL="539754" indent="-269877" lvl="1">
              <a:lnSpc>
                <a:spcPts val="3500"/>
              </a:lnSpc>
              <a:buFont typeface="Arial"/>
              <a:buChar char="•"/>
            </a:pPr>
            <a:r>
              <a:rPr lang="en-US" sz="2500">
                <a:solidFill>
                  <a:srgbClr val="000000"/>
                </a:solidFill>
                <a:latin typeface="Arial"/>
                <a:ea typeface="Arial"/>
                <a:cs typeface="Arial"/>
                <a:sym typeface="Arial"/>
              </a:rPr>
              <a:t>The Irish were heavily involved in building trade and transport, particularly as dockers.</a:t>
            </a:r>
          </a:p>
          <a:p>
            <a:pPr algn="l" marL="539754" indent="-269877" lvl="1">
              <a:lnSpc>
                <a:spcPts val="3500"/>
              </a:lnSpc>
              <a:buFont typeface="Arial"/>
              <a:buChar char="•"/>
            </a:pPr>
            <a:r>
              <a:rPr lang="en-US" sz="2500">
                <a:solidFill>
                  <a:srgbClr val="000000"/>
                </a:solidFill>
                <a:latin typeface="Arial"/>
                <a:ea typeface="Arial"/>
                <a:cs typeface="Arial"/>
                <a:sym typeface="Arial"/>
              </a:rPr>
              <a:t>They were also involved in the building of the British canal, road and rail networks in the 1800s.</a:t>
            </a:r>
          </a:p>
          <a:p>
            <a:pPr algn="l" marL="539754" indent="-269877" lvl="1">
              <a:lnSpc>
                <a:spcPts val="3500"/>
              </a:lnSpc>
              <a:buFont typeface="Arial"/>
              <a:buChar char="•"/>
            </a:pPr>
            <a:r>
              <a:rPr lang="en-US" sz="2500">
                <a:solidFill>
                  <a:srgbClr val="000000"/>
                </a:solidFill>
                <a:latin typeface="Arial"/>
                <a:ea typeface="Arial"/>
                <a:cs typeface="Arial"/>
                <a:sym typeface="Arial"/>
              </a:rPr>
              <a:t>Gradually, the Irish married into the British population and moved up the social class system</a:t>
            </a:r>
          </a:p>
          <a:p>
            <a:pPr algn="l" marL="539754" indent="-269877" lvl="1">
              <a:lnSpc>
                <a:spcPts val="3500"/>
              </a:lnSpc>
              <a:buFont typeface="Arial"/>
              <a:buChar char="•"/>
            </a:pPr>
            <a:r>
              <a:rPr lang="en-US" sz="2500">
                <a:solidFill>
                  <a:srgbClr val="000000"/>
                </a:solidFill>
                <a:latin typeface="Arial"/>
                <a:ea typeface="Arial"/>
                <a:cs typeface="Arial"/>
                <a:sym typeface="Arial"/>
              </a:rPr>
              <a:t>Migration continued throughout the 1900s. Today, up to six million people in the UK have an Irish-born grandparent (around 10% of the population)</a:t>
            </a:r>
          </a:p>
        </p:txBody>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Life in Britain for the Irish diaspora</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grpSp>
        <p:nvGrpSpPr>
          <p:cNvPr name="Group 10" id="10"/>
          <p:cNvGrpSpPr/>
          <p:nvPr/>
        </p:nvGrpSpPr>
        <p:grpSpPr>
          <a:xfrm rot="0">
            <a:off x="1448988" y="7523432"/>
            <a:ext cx="14769379" cy="2201879"/>
            <a:chOff x="0" y="0"/>
            <a:chExt cx="19692505" cy="2935839"/>
          </a:xfrm>
        </p:grpSpPr>
        <p:grpSp>
          <p:nvGrpSpPr>
            <p:cNvPr name="Group 11" id="11"/>
            <p:cNvGrpSpPr/>
            <p:nvPr/>
          </p:nvGrpSpPr>
          <p:grpSpPr>
            <a:xfrm rot="0">
              <a:off x="0" y="0"/>
              <a:ext cx="19692505" cy="2935839"/>
              <a:chOff x="0" y="0"/>
              <a:chExt cx="4651227" cy="693424"/>
            </a:xfrm>
          </p:grpSpPr>
          <p:sp>
            <p:nvSpPr>
              <p:cNvPr name="Freeform 12" id="12"/>
              <p:cNvSpPr/>
              <p:nvPr/>
            </p:nvSpPr>
            <p:spPr>
              <a:xfrm flipH="false" flipV="false" rot="0">
                <a:off x="0" y="0"/>
                <a:ext cx="4651227" cy="693424"/>
              </a:xfrm>
              <a:custGeom>
                <a:avLst/>
                <a:gdLst/>
                <a:ahLst/>
                <a:cxnLst/>
                <a:rect r="r" b="b" t="t" l="l"/>
                <a:pathLst>
                  <a:path h="693424" w="4651227">
                    <a:moveTo>
                      <a:pt x="0" y="0"/>
                    </a:moveTo>
                    <a:lnTo>
                      <a:pt x="4651227" y="0"/>
                    </a:lnTo>
                    <a:lnTo>
                      <a:pt x="4651227" y="693424"/>
                    </a:lnTo>
                    <a:lnTo>
                      <a:pt x="0" y="693424"/>
                    </a:lnTo>
                    <a:close/>
                  </a:path>
                </a:pathLst>
              </a:custGeom>
              <a:solidFill>
                <a:srgbClr val="D1FFBD"/>
              </a:solidFill>
              <a:ln w="38100" cap="sq">
                <a:solidFill>
                  <a:srgbClr val="004716"/>
                </a:solidFill>
                <a:prstDash val="solid"/>
                <a:miter/>
              </a:ln>
            </p:spPr>
          </p:sp>
          <p:sp>
            <p:nvSpPr>
              <p:cNvPr name="TextBox 13" id="13"/>
              <p:cNvSpPr txBox="true"/>
              <p:nvPr/>
            </p:nvSpPr>
            <p:spPr>
              <a:xfrm>
                <a:off x="0" y="-104775"/>
                <a:ext cx="4651227" cy="798199"/>
              </a:xfrm>
              <a:prstGeom prst="rect">
                <a:avLst/>
              </a:prstGeom>
            </p:spPr>
            <p:txBody>
              <a:bodyPr anchor="ctr" rtlCol="false" tIns="42485" lIns="42485" bIns="42485" rIns="42485"/>
              <a:lstStyle/>
              <a:p>
                <a:pPr algn="ctr">
                  <a:lnSpc>
                    <a:spcPts val="3500"/>
                  </a:lnSpc>
                </a:pPr>
              </a:p>
            </p:txBody>
          </p:sp>
        </p:grpSp>
        <p:sp>
          <p:nvSpPr>
            <p:cNvPr name="Freeform 14" id="14"/>
            <p:cNvSpPr/>
            <p:nvPr/>
          </p:nvSpPr>
          <p:spPr>
            <a:xfrm flipH="false" flipV="false" rot="0">
              <a:off x="16878710" y="163525"/>
              <a:ext cx="2595476" cy="2595476"/>
            </a:xfrm>
            <a:custGeom>
              <a:avLst/>
              <a:gdLst/>
              <a:ahLst/>
              <a:cxnLst/>
              <a:rect r="r" b="b" t="t" l="l"/>
              <a:pathLst>
                <a:path h="2595476" w="2595476">
                  <a:moveTo>
                    <a:pt x="0" y="0"/>
                  </a:moveTo>
                  <a:lnTo>
                    <a:pt x="2595476" y="0"/>
                  </a:lnTo>
                  <a:lnTo>
                    <a:pt x="2595476" y="2595476"/>
                  </a:lnTo>
                  <a:lnTo>
                    <a:pt x="0" y="2595476"/>
                  </a:lnTo>
                  <a:lnTo>
                    <a:pt x="0" y="0"/>
                  </a:lnTo>
                  <a:close/>
                </a:path>
              </a:pathLst>
            </a:custGeom>
            <a:blipFill>
              <a:blip r:embed="rId2"/>
              <a:stretch>
                <a:fillRect l="0" t="0" r="0" b="0"/>
              </a:stretch>
            </a:blipFill>
          </p:spPr>
        </p:sp>
        <p:sp>
          <p:nvSpPr>
            <p:cNvPr name="TextBox 15" id="15"/>
            <p:cNvSpPr txBox="true"/>
            <p:nvPr/>
          </p:nvSpPr>
          <p:spPr>
            <a:xfrm rot="0">
              <a:off x="193270" y="634503"/>
              <a:ext cx="16510000" cy="2124498"/>
            </a:xfrm>
            <a:prstGeom prst="rect">
              <a:avLst/>
            </a:prstGeom>
          </p:spPr>
          <p:txBody>
            <a:bodyPr anchor="t" rtlCol="false" tIns="0" lIns="0" bIns="0" rIns="0">
              <a:spAutoFit/>
            </a:bodyPr>
            <a:lstStyle/>
            <a:p>
              <a:pPr algn="just">
                <a:lnSpc>
                  <a:spcPts val="2060"/>
                </a:lnSpc>
              </a:pPr>
              <a:r>
                <a:rPr lang="en-US" sz="2000">
                  <a:solidFill>
                    <a:srgbClr val="0DA33B"/>
                  </a:solidFill>
                  <a:latin typeface="Arial"/>
                  <a:ea typeface="Arial"/>
                  <a:cs typeface="Arial"/>
                  <a:sym typeface="Arial"/>
                </a:rPr>
                <a:t>Article 18 of the FIFA constitution states that 'any person who is a naturalised citizen of a country by virtue of that country's laws shall be eligible to play for a national or representative team of that country'. This rule is particularly beneficial for the Republic of Ireland soccer team. Irish citizenship laws state that no matter where a person is born, anyone whose parent or grandparent is an Irish citizen is entitled to Irish citizenship. This has become nicknamed '</a:t>
              </a:r>
              <a:r>
                <a:rPr lang="en-US" b="true" sz="2000" i="true">
                  <a:solidFill>
                    <a:srgbClr val="0DA33B"/>
                  </a:solidFill>
                  <a:latin typeface="Arial Bold Italics"/>
                  <a:ea typeface="Arial Bold Italics"/>
                  <a:cs typeface="Arial Bold Italics"/>
                  <a:sym typeface="Arial Bold Italics"/>
                </a:rPr>
                <a:t>the Granny Rule</a:t>
              </a:r>
              <a:r>
                <a:rPr lang="en-US" sz="2000">
                  <a:solidFill>
                    <a:srgbClr val="0DA33B"/>
                  </a:solidFill>
                  <a:latin typeface="Arial"/>
                  <a:ea typeface="Arial"/>
                  <a:cs typeface="Arial"/>
                  <a:sym typeface="Arial"/>
                </a:rPr>
                <a:t>' in Irish soccer and has gained such players as Shay Brennan, Ray Houghton, Mick McCarthy, Jason McAteer and Kevin Kilbane for the team. </a:t>
              </a:r>
            </a:p>
          </p:txBody>
        </p:sp>
        <p:sp>
          <p:nvSpPr>
            <p:cNvPr name="TextBox 16" id="16"/>
            <p:cNvSpPr txBox="true"/>
            <p:nvPr/>
          </p:nvSpPr>
          <p:spPr>
            <a:xfrm rot="0">
              <a:off x="8540466" y="96850"/>
              <a:ext cx="3732341" cy="570442"/>
            </a:xfrm>
            <a:prstGeom prst="rect">
              <a:avLst/>
            </a:prstGeom>
          </p:spPr>
          <p:txBody>
            <a:bodyPr anchor="t" rtlCol="false" tIns="0" lIns="0" bIns="0" rIns="0">
              <a:spAutoFit/>
            </a:bodyPr>
            <a:lstStyle/>
            <a:p>
              <a:pPr algn="ctr">
                <a:lnSpc>
                  <a:spcPts val="3174"/>
                </a:lnSpc>
              </a:pPr>
              <a:r>
                <a:rPr lang="en-US" b="true" sz="2499" i="true">
                  <a:solidFill>
                    <a:srgbClr val="004716"/>
                  </a:solidFill>
                  <a:latin typeface="Arial Bold Italics"/>
                  <a:ea typeface="Arial Bold Italics"/>
                  <a:cs typeface="Arial Bold Italics"/>
                  <a:sym typeface="Arial Bold Italics"/>
                </a:rPr>
                <a:t>Did you know?</a:t>
              </a:r>
            </a:p>
          </p:txBody>
        </p:sp>
      </p:grpSp>
      <p:sp>
        <p:nvSpPr>
          <p:cNvPr name="TextBox 17" id="17"/>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8" id="18"/>
          <p:cNvGrpSpPr/>
          <p:nvPr/>
        </p:nvGrpSpPr>
        <p:grpSpPr>
          <a:xfrm rot="0">
            <a:off x="11383909" y="9756776"/>
            <a:ext cx="5555351" cy="530224"/>
            <a:chOff x="0" y="0"/>
            <a:chExt cx="7407135" cy="706965"/>
          </a:xfrm>
        </p:grpSpPr>
        <p:sp>
          <p:nvSpPr>
            <p:cNvPr name="Freeform 19" id="1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1" id="2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2" id="2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3" id="2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24" id="2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943566" y="0"/>
            <a:ext cx="14400868" cy="9653915"/>
          </a:xfrm>
          <a:custGeom>
            <a:avLst/>
            <a:gdLst/>
            <a:ahLst/>
            <a:cxnLst/>
            <a:rect r="r" b="b" t="t" l="l"/>
            <a:pathLst>
              <a:path h="9653915" w="14400868">
                <a:moveTo>
                  <a:pt x="0" y="0"/>
                </a:moveTo>
                <a:lnTo>
                  <a:pt x="14400868" y="0"/>
                </a:lnTo>
                <a:lnTo>
                  <a:pt x="14400868" y="9653915"/>
                </a:lnTo>
                <a:lnTo>
                  <a:pt x="0" y="9653915"/>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174 (Artefact, 2nd Edition)</a:t>
            </a:r>
          </a:p>
        </p:txBody>
      </p:sp>
      <p:sp>
        <p:nvSpPr>
          <p:cNvPr name="TextBox 8" id="8"/>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Explain the term Irish diaspora..</a:t>
            </a:r>
          </a:p>
          <a:p>
            <a:pPr algn="l" marL="539749" indent="-269875" lvl="1">
              <a:lnSpc>
                <a:spcPts val="3499"/>
              </a:lnSpc>
              <a:buAutoNum type="arabicPeriod" startAt="1"/>
            </a:pPr>
            <a:r>
              <a:rPr lang="en-US" sz="2499">
                <a:solidFill>
                  <a:srgbClr val="0DA33B"/>
                </a:solidFill>
                <a:latin typeface="Arial"/>
                <a:ea typeface="Arial"/>
                <a:cs typeface="Arial"/>
                <a:sym typeface="Arial"/>
              </a:rPr>
              <a:t>Why did many Irish Famine emigrants choose to go to Britain?</a:t>
            </a:r>
          </a:p>
          <a:p>
            <a:pPr algn="l" marL="539749" indent="-269875" lvl="1">
              <a:lnSpc>
                <a:spcPts val="3499"/>
              </a:lnSpc>
              <a:buAutoNum type="arabicPeriod" startAt="1"/>
            </a:pPr>
            <a:r>
              <a:rPr lang="en-US" sz="2499">
                <a:solidFill>
                  <a:srgbClr val="0DA33B"/>
                </a:solidFill>
                <a:latin typeface="Arial"/>
                <a:ea typeface="Arial"/>
                <a:cs typeface="Arial"/>
                <a:sym typeface="Arial"/>
              </a:rPr>
              <a:t>What kinds of jobs did the Irish in Britain have?</a:t>
            </a:r>
          </a:p>
          <a:p>
            <a:pPr algn="l" marL="539749" indent="-269875" lvl="1">
              <a:lnSpc>
                <a:spcPts val="3499"/>
              </a:lnSpc>
              <a:buAutoNum type="arabicPeriod" startAt="1"/>
            </a:pPr>
            <a:r>
              <a:rPr lang="en-US" sz="2499">
                <a:solidFill>
                  <a:srgbClr val="0DA33B"/>
                </a:solidFill>
                <a:latin typeface="Arial"/>
                <a:ea typeface="Arial"/>
                <a:cs typeface="Arial"/>
                <a:sym typeface="Arial"/>
              </a:rPr>
              <a:t>How did Irish emigrants impact on Britain and British people?</a:t>
            </a:r>
          </a:p>
          <a:p>
            <a:pPr algn="l" marL="539749" indent="-269875" lvl="1">
              <a:lnSpc>
                <a:spcPts val="3499"/>
              </a:lnSpc>
              <a:buAutoNum type="arabicPeriod" startAt="1"/>
            </a:pPr>
            <a:r>
              <a:rPr lang="en-US" sz="2499">
                <a:solidFill>
                  <a:srgbClr val="0DA33B"/>
                </a:solidFill>
                <a:latin typeface="Arial"/>
                <a:ea typeface="Arial"/>
                <a:cs typeface="Arial"/>
                <a:sym typeface="Arial"/>
              </a:rPr>
              <a:t>How many people around the world claim Irish ancestry?</a:t>
            </a:r>
          </a:p>
          <a:p>
            <a:pPr algn="l" marL="539749" indent="-269875" lvl="1">
              <a:lnSpc>
                <a:spcPts val="3499"/>
              </a:lnSpc>
              <a:buAutoNum type="arabicPeriod" startAt="1"/>
            </a:pPr>
            <a:r>
              <a:rPr lang="en-US" sz="2499">
                <a:solidFill>
                  <a:srgbClr val="0DA33B"/>
                </a:solidFill>
                <a:latin typeface="Arial"/>
                <a:ea typeface="Arial"/>
                <a:cs typeface="Arial"/>
                <a:sym typeface="Arial"/>
              </a:rPr>
              <a:t>What proportion of Irish emigrants settled in Australia?</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028700" y="4521993"/>
            <a:ext cx="7804977" cy="5203318"/>
          </a:xfrm>
          <a:custGeom>
            <a:avLst/>
            <a:gdLst/>
            <a:ahLst/>
            <a:cxnLst/>
            <a:rect r="r" b="b" t="t" l="l"/>
            <a:pathLst>
              <a:path h="5203318" w="7804977">
                <a:moveTo>
                  <a:pt x="0" y="0"/>
                </a:moveTo>
                <a:lnTo>
                  <a:pt x="7804977" y="0"/>
                </a:lnTo>
                <a:lnTo>
                  <a:pt x="7804977" y="5203318"/>
                </a:lnTo>
                <a:lnTo>
                  <a:pt x="0" y="5203318"/>
                </a:lnTo>
                <a:lnTo>
                  <a:pt x="0" y="0"/>
                </a:lnTo>
                <a:close/>
              </a:path>
            </a:pathLst>
          </a:custGeom>
          <a:blipFill>
            <a:blip r:embed="rId2"/>
            <a:stretch>
              <a:fillRect l="0" t="0" r="0" b="0"/>
            </a:stretch>
          </a:blipFill>
        </p:spPr>
      </p:sp>
      <p:sp>
        <p:nvSpPr>
          <p:cNvPr name="Freeform 7" id="7"/>
          <p:cNvSpPr/>
          <p:nvPr/>
        </p:nvSpPr>
        <p:spPr>
          <a:xfrm flipH="false" flipV="false" rot="0">
            <a:off x="9322164" y="4521993"/>
            <a:ext cx="7128609" cy="5203318"/>
          </a:xfrm>
          <a:custGeom>
            <a:avLst/>
            <a:gdLst/>
            <a:ahLst/>
            <a:cxnLst/>
            <a:rect r="r" b="b" t="t" l="l"/>
            <a:pathLst>
              <a:path h="5203318" w="7128609">
                <a:moveTo>
                  <a:pt x="0" y="0"/>
                </a:moveTo>
                <a:lnTo>
                  <a:pt x="7128609" y="0"/>
                </a:lnTo>
                <a:lnTo>
                  <a:pt x="7128609" y="5203318"/>
                </a:lnTo>
                <a:lnTo>
                  <a:pt x="0" y="5203318"/>
                </a:lnTo>
                <a:lnTo>
                  <a:pt x="0" y="0"/>
                </a:lnTo>
                <a:close/>
              </a:path>
            </a:pathLst>
          </a:custGeom>
          <a:blipFill>
            <a:blip r:embed="rId3"/>
            <a:stretch>
              <a:fillRect l="0" t="0" r="0" b="0"/>
            </a:stretch>
          </a:blipFill>
        </p:spPr>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The Irish diaspora in the USA</a:t>
            </a:r>
          </a:p>
        </p:txBody>
      </p:sp>
      <p:sp>
        <p:nvSpPr>
          <p:cNvPr name="TextBox 10" id="10"/>
          <p:cNvSpPr txBox="true"/>
          <p:nvPr/>
        </p:nvSpPr>
        <p:spPr>
          <a:xfrm rot="0">
            <a:off x="1028700" y="1838325"/>
            <a:ext cx="15609955" cy="2232025"/>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Emigration to the United States was expensive. </a:t>
            </a:r>
            <a:r>
              <a:rPr lang="en-US" sz="2500">
                <a:solidFill>
                  <a:srgbClr val="000000"/>
                </a:solidFill>
                <a:latin typeface="Arial"/>
                <a:ea typeface="Arial"/>
                <a:cs typeface="Arial"/>
                <a:sym typeface="Arial"/>
              </a:rPr>
              <a:t>The journey was long and difficult – and if you made it there, the immigration rules were strict. The main entry for the Irish was through </a:t>
            </a:r>
            <a:r>
              <a:rPr lang="en-US" sz="2500" b="true">
                <a:solidFill>
                  <a:srgbClr val="000000"/>
                </a:solidFill>
                <a:latin typeface="Arial Bold"/>
                <a:ea typeface="Arial Bold"/>
                <a:cs typeface="Arial Bold"/>
                <a:sym typeface="Arial Bold"/>
              </a:rPr>
              <a:t>New York City</a:t>
            </a:r>
            <a:r>
              <a:rPr lang="en-US" sz="2500">
                <a:solidFill>
                  <a:srgbClr val="000000"/>
                </a:solidFill>
                <a:latin typeface="Arial"/>
                <a:ea typeface="Arial"/>
                <a:cs typeface="Arial"/>
                <a:sym typeface="Arial"/>
              </a:rPr>
              <a:t> (although some took the cheaper option to Canada and then later crossed the border on foot). Until 1890, the main immigration point was at </a:t>
            </a:r>
            <a:r>
              <a:rPr lang="en-US" sz="2500" b="true">
                <a:solidFill>
                  <a:srgbClr val="000000"/>
                </a:solidFill>
                <a:latin typeface="Arial Bold"/>
                <a:ea typeface="Arial Bold"/>
                <a:cs typeface="Arial Bold"/>
                <a:sym typeface="Arial Bold"/>
              </a:rPr>
              <a:t>Castle Garden</a:t>
            </a:r>
            <a:r>
              <a:rPr lang="en-US" sz="2500">
                <a:solidFill>
                  <a:srgbClr val="000000"/>
                </a:solidFill>
                <a:latin typeface="Arial"/>
                <a:ea typeface="Arial"/>
                <a:cs typeface="Arial"/>
                <a:sym typeface="Arial"/>
              </a:rPr>
              <a:t> (Manhattan). All immigrants then went through a temporary Barge Office until the famous </a:t>
            </a:r>
            <a:r>
              <a:rPr lang="en-US" sz="2500" b="true">
                <a:solidFill>
                  <a:srgbClr val="000000"/>
                </a:solidFill>
                <a:latin typeface="Arial Bold"/>
                <a:ea typeface="Arial Bold"/>
                <a:cs typeface="Arial Bold"/>
                <a:sym typeface="Arial Bold"/>
              </a:rPr>
              <a:t>Eilis Island</a:t>
            </a:r>
            <a:r>
              <a:rPr lang="en-US" sz="2500">
                <a:solidFill>
                  <a:srgbClr val="000000"/>
                </a:solidFill>
                <a:latin typeface="Arial"/>
                <a:ea typeface="Arial"/>
                <a:cs typeface="Arial"/>
                <a:sym typeface="Arial"/>
              </a:rPr>
              <a:t> centre opened in 1892.</a:t>
            </a:r>
          </a:p>
        </p:txBody>
      </p:sp>
      <p:sp>
        <p:nvSpPr>
          <p:cNvPr name="TextBox 11" id="11"/>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sp>
        <p:nvSpPr>
          <p:cNvPr name="TextBox 12" id="12"/>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716"/>
                </a:solidFill>
                <a:latin typeface="Arial Bold"/>
                <a:ea typeface="Arial Bold"/>
                <a:cs typeface="Arial Bold"/>
                <a:sym typeface="Arial Bold"/>
              </a:rPr>
              <a:t>Introduction</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The Great Famine of 1845-1850, also known as the Great Hunger, is one of the most important events of Irish history. Over these few years, the repeated failure of the potato crip in Ireland led to the deaths of between one and one and a half million people, while millions more emigrated to countries such as Britain, Canada, Australia and the USA. This catastrophe had many far-reaching consequences and changed the course of Irish history.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1838325"/>
            <a:ext cx="15609955" cy="74898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Between 1841 and 1850 around 910,000 Irish emigrated to the US – 250,000 in 1847 alone.</a:t>
            </a:r>
          </a:p>
          <a:p>
            <a:pPr algn="l" marL="539754" indent="-269877" lvl="1">
              <a:lnSpc>
                <a:spcPts val="3500"/>
              </a:lnSpc>
              <a:buFont typeface="Arial"/>
              <a:buChar char="•"/>
            </a:pPr>
            <a:r>
              <a:rPr lang="en-US" sz="2500">
                <a:solidFill>
                  <a:srgbClr val="000000"/>
                </a:solidFill>
                <a:latin typeface="Arial"/>
                <a:ea typeface="Arial"/>
                <a:cs typeface="Arial"/>
                <a:sym typeface="Arial"/>
              </a:rPr>
              <a:t>The Famine migrants were Catholics who spoke Irish – not welcomed by the largely Protestant American population.</a:t>
            </a:r>
          </a:p>
          <a:p>
            <a:pPr algn="l" marL="539754" indent="-269877" lvl="1">
              <a:lnSpc>
                <a:spcPts val="3500"/>
              </a:lnSpc>
              <a:buFont typeface="Arial"/>
              <a:buChar char="•"/>
            </a:pPr>
            <a:r>
              <a:rPr lang="en-US" sz="2500">
                <a:solidFill>
                  <a:srgbClr val="000000"/>
                </a:solidFill>
                <a:latin typeface="Arial"/>
                <a:ea typeface="Arial"/>
                <a:cs typeface="Arial"/>
                <a:sym typeface="Arial"/>
              </a:rPr>
              <a:t>Most Irish were uneducated and made up the low wage manual labour. In the 1860s during the American Civil War they were recruited to serve in the US Army against the Confederates. After the war, they made up most of the workforce who built the Union Pacific Railroad. It is believed that 200,000 Irishmen fough in the American Civil War. </a:t>
            </a:r>
          </a:p>
          <a:p>
            <a:pPr algn="l" marL="539754" indent="-269877" lvl="1">
              <a:lnSpc>
                <a:spcPts val="3500"/>
              </a:lnSpc>
              <a:buFont typeface="Arial"/>
              <a:buChar char="•"/>
            </a:pPr>
            <a:r>
              <a:rPr lang="en-US" sz="2500">
                <a:solidFill>
                  <a:srgbClr val="000000"/>
                </a:solidFill>
                <a:latin typeface="Arial"/>
                <a:ea typeface="Arial"/>
                <a:cs typeface="Arial"/>
                <a:sym typeface="Arial"/>
              </a:rPr>
              <a:t>The Irish suffered discrimination when the economy was slow. For example, in the 1850s “No Irish Need Apply” and “No Blacks. No Dogs. No Irish” were familiar signs.</a:t>
            </a:r>
          </a:p>
          <a:p>
            <a:pPr algn="l" marL="539754" indent="-269877" lvl="1">
              <a:lnSpc>
                <a:spcPts val="3500"/>
              </a:lnSpc>
              <a:buFont typeface="Arial"/>
              <a:buChar char="•"/>
            </a:pPr>
            <a:r>
              <a:rPr lang="en-US" sz="2500">
                <a:solidFill>
                  <a:srgbClr val="000000"/>
                </a:solidFill>
                <a:latin typeface="Arial"/>
                <a:ea typeface="Arial"/>
                <a:cs typeface="Arial"/>
                <a:sym typeface="Arial"/>
              </a:rPr>
              <a:t>Many Irish-Americans had a deep hatred towards the British government and went on to support Irish nationalist movements (The Fenians and the Irish Republican Brotherhood).</a:t>
            </a:r>
          </a:p>
          <a:p>
            <a:pPr algn="l" marL="539754" indent="-269877" lvl="1">
              <a:lnSpc>
                <a:spcPts val="3500"/>
              </a:lnSpc>
              <a:buFont typeface="Arial"/>
              <a:buChar char="•"/>
            </a:pPr>
            <a:r>
              <a:rPr lang="en-US" sz="2500">
                <a:solidFill>
                  <a:srgbClr val="000000"/>
                </a:solidFill>
                <a:latin typeface="Arial"/>
                <a:ea typeface="Arial"/>
                <a:cs typeface="Arial"/>
                <a:sym typeface="Arial"/>
              </a:rPr>
              <a:t>Today, over 41 million Americans claim Irish ancestry including:</a:t>
            </a:r>
          </a:p>
          <a:p>
            <a:pPr algn="l" marL="1079509" indent="-359836" lvl="2">
              <a:lnSpc>
                <a:spcPts val="3500"/>
              </a:lnSpc>
              <a:buFont typeface="Arial"/>
              <a:buChar char="⚬"/>
            </a:pPr>
            <a:r>
              <a:rPr lang="en-US" sz="2500">
                <a:solidFill>
                  <a:srgbClr val="000000"/>
                </a:solidFill>
                <a:latin typeface="Arial"/>
                <a:ea typeface="Arial"/>
                <a:cs typeface="Arial"/>
                <a:sym typeface="Arial"/>
              </a:rPr>
              <a:t>John F. Kennedy, Ronald Reagan, Barack Obama and Joe Biden (22 Presidents)</a:t>
            </a:r>
          </a:p>
          <a:p>
            <a:pPr algn="l" marL="1079509" indent="-359836" lvl="2">
              <a:lnSpc>
                <a:spcPts val="3500"/>
              </a:lnSpc>
              <a:buFont typeface="Arial"/>
              <a:buChar char="⚬"/>
            </a:pPr>
            <a:r>
              <a:rPr lang="en-US" sz="2500">
                <a:solidFill>
                  <a:srgbClr val="000000"/>
                </a:solidFill>
                <a:latin typeface="Arial"/>
                <a:ea typeface="Arial"/>
                <a:cs typeface="Arial"/>
                <a:sym typeface="Arial"/>
              </a:rPr>
              <a:t>Walt Disney, Chris Evans (Captain America), Alfred Hitchcock, Nick Jonas</a:t>
            </a:r>
          </a:p>
          <a:p>
            <a:pPr algn="l" marL="1079509" indent="-359836" lvl="2">
              <a:lnSpc>
                <a:spcPts val="3500"/>
              </a:lnSpc>
              <a:buFont typeface="Arial"/>
              <a:buChar char="⚬"/>
            </a:pPr>
            <a:r>
              <a:rPr lang="en-US" sz="2500">
                <a:solidFill>
                  <a:srgbClr val="000000"/>
                </a:solidFill>
                <a:latin typeface="Arial"/>
                <a:ea typeface="Arial"/>
                <a:cs typeface="Arial"/>
                <a:sym typeface="Arial"/>
              </a:rPr>
              <a:t>Quentin Tarantino, F. Scott Fitzgerald, Muhammad Ali, Jennifer Aniston</a:t>
            </a:r>
          </a:p>
          <a:p>
            <a:pPr algn="l" marL="1079509" indent="-359836" lvl="2">
              <a:lnSpc>
                <a:spcPts val="3500"/>
              </a:lnSpc>
              <a:buFont typeface="Arial"/>
              <a:buChar char="⚬"/>
            </a:pPr>
            <a:r>
              <a:rPr lang="en-US" sz="2500">
                <a:solidFill>
                  <a:srgbClr val="000000"/>
                </a:solidFill>
                <a:latin typeface="Arial"/>
                <a:ea typeface="Arial"/>
                <a:cs typeface="Arial"/>
                <a:sym typeface="Arial"/>
              </a:rPr>
              <a:t>Anne Hathaway, Billie Eilish, Macaulay Culkin, Harrinson Ford, Robert Downey Jr. </a:t>
            </a:r>
          </a:p>
          <a:p>
            <a:pPr algn="l" marL="1079509" indent="-359836" lvl="2">
              <a:lnSpc>
                <a:spcPts val="3500"/>
              </a:lnSpc>
              <a:buFont typeface="Arial"/>
              <a:buChar char="⚬"/>
            </a:pPr>
            <a:r>
              <a:rPr lang="en-US" sz="2500">
                <a:solidFill>
                  <a:srgbClr val="000000"/>
                </a:solidFill>
                <a:latin typeface="Arial"/>
                <a:ea typeface="Arial"/>
                <a:cs typeface="Arial"/>
                <a:sym typeface="Arial"/>
              </a:rPr>
              <a:t>And many, many more…</a:t>
            </a:r>
          </a:p>
        </p:txBody>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Life in the USA for the Irish diaspora</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1990823" y="0"/>
            <a:ext cx="14306354" cy="9772650"/>
          </a:xfrm>
          <a:custGeom>
            <a:avLst/>
            <a:gdLst/>
            <a:ahLst/>
            <a:cxnLst/>
            <a:rect r="r" b="b" t="t" l="l"/>
            <a:pathLst>
              <a:path h="9772650" w="14306354">
                <a:moveTo>
                  <a:pt x="0" y="0"/>
                </a:moveTo>
                <a:lnTo>
                  <a:pt x="14306354" y="0"/>
                </a:lnTo>
                <a:lnTo>
                  <a:pt x="14306354" y="9772650"/>
                </a:lnTo>
                <a:lnTo>
                  <a:pt x="0" y="9772650"/>
                </a:lnTo>
                <a:lnTo>
                  <a:pt x="0" y="0"/>
                </a:lnTo>
                <a:close/>
              </a:path>
            </a:pathLst>
          </a:custGeom>
          <a:blipFill>
            <a:blip r:embed="rId2"/>
            <a:stretch>
              <a:fillRect l="0" t="0" r="0" b="0"/>
            </a:stretch>
          </a:blipFill>
        </p:spPr>
      </p:sp>
      <p:sp>
        <p:nvSpPr>
          <p:cNvPr name="TextBox 7" id="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sp>
        <p:nvSpPr>
          <p:cNvPr name="TextBox 9" id="9"/>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174 (Artefact, 2nd Edition)</a:t>
            </a:r>
          </a:p>
        </p:txBody>
      </p:sp>
      <p:sp>
        <p:nvSpPr>
          <p:cNvPr name="TextBox 8" id="8"/>
          <p:cNvSpPr txBox="true"/>
          <p:nvPr/>
        </p:nvSpPr>
        <p:spPr>
          <a:xfrm rot="0">
            <a:off x="1028700" y="2149474"/>
            <a:ext cx="15609955" cy="13462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What problems were faced by the Irish who emigrated to America?</a:t>
            </a:r>
          </a:p>
          <a:p>
            <a:pPr algn="l" marL="539749" indent="-269875" lvl="1">
              <a:lnSpc>
                <a:spcPts val="3499"/>
              </a:lnSpc>
              <a:buAutoNum type="arabicPeriod" startAt="1"/>
            </a:pPr>
            <a:r>
              <a:rPr lang="en-US" sz="2499">
                <a:solidFill>
                  <a:srgbClr val="0DA33B"/>
                </a:solidFill>
                <a:latin typeface="Arial"/>
                <a:ea typeface="Arial"/>
                <a:cs typeface="Arial"/>
                <a:sym typeface="Arial"/>
              </a:rPr>
              <a:t>What kids of work did they do?</a:t>
            </a:r>
          </a:p>
          <a:p>
            <a:pPr algn="l" marL="539749" indent="-269875" lvl="1">
              <a:lnSpc>
                <a:spcPts val="3499"/>
              </a:lnSpc>
              <a:buAutoNum type="arabicPeriod" startAt="1"/>
            </a:pPr>
            <a:r>
              <a:rPr lang="en-US" sz="2499">
                <a:solidFill>
                  <a:srgbClr val="0DA33B"/>
                </a:solidFill>
                <a:latin typeface="Arial"/>
                <a:ea typeface="Arial"/>
                <a:cs typeface="Arial"/>
                <a:sym typeface="Arial"/>
              </a:rPr>
              <a:t>What impact have Irish immigrants had on America and on the American people?</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471840"/>
            <a:ext cx="18288000" cy="1534191"/>
          </a:xfrm>
          <a:prstGeom prst="rect">
            <a:avLst/>
          </a:prstGeom>
        </p:spPr>
        <p:txBody>
          <a:bodyPr anchor="t" rtlCol="false" tIns="0" lIns="0" bIns="0" rIns="0">
            <a:spAutoFit/>
          </a:bodyPr>
          <a:lstStyle/>
          <a:p>
            <a:pPr algn="ctr">
              <a:lnSpc>
                <a:spcPts val="11217"/>
              </a:lnSpc>
            </a:pPr>
            <a:r>
              <a:rPr lang="en-US" b="true" sz="8012" spc="360">
                <a:solidFill>
                  <a:srgbClr val="0DA33B"/>
                </a:solidFill>
                <a:latin typeface="Arial Bold"/>
                <a:ea typeface="Arial Bold"/>
                <a:cs typeface="Arial Bold"/>
                <a:sym typeface="Arial Bold"/>
              </a:rPr>
              <a:t>17.5: SUMMARY</a:t>
            </a:r>
          </a:p>
        </p:txBody>
      </p:sp>
      <p:sp>
        <p:nvSpPr>
          <p:cNvPr name="TextBox 4" id="4"/>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17.5: summary</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17</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1845 to 1851</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In this chapter, we have learned that...</a:t>
            </a:r>
          </a:p>
        </p:txBody>
      </p:sp>
      <p:sp>
        <p:nvSpPr>
          <p:cNvPr name="TextBox 3" id="3"/>
          <p:cNvSpPr txBox="true"/>
          <p:nvPr/>
        </p:nvSpPr>
        <p:spPr>
          <a:xfrm rot="0">
            <a:off x="1007553" y="1892296"/>
            <a:ext cx="15609955" cy="64484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ea typeface="Arial"/>
                <a:cs typeface="Arial"/>
                <a:sym typeface="Arial"/>
              </a:rPr>
              <a:t>The causes of the Great Famine (1845-1850) include: a</a:t>
            </a:r>
            <a:r>
              <a:rPr lang="en-US" sz="3000">
                <a:solidFill>
                  <a:srgbClr val="000000"/>
                </a:solidFill>
                <a:latin typeface="Arial"/>
                <a:ea typeface="Arial"/>
                <a:cs typeface="Arial"/>
                <a:sym typeface="Arial"/>
              </a:rPr>
              <a:t> rise in population; poverty; </a:t>
            </a:r>
            <a:r>
              <a:rPr lang="en-US" sz="3000">
                <a:solidFill>
                  <a:srgbClr val="000000"/>
                </a:solidFill>
                <a:latin typeface="Arial"/>
                <a:ea typeface="Arial"/>
                <a:cs typeface="Arial"/>
                <a:sym typeface="Arial"/>
              </a:rPr>
              <a:t>s</a:t>
            </a:r>
            <a:r>
              <a:rPr lang="en-US" sz="3000">
                <a:solidFill>
                  <a:srgbClr val="000000"/>
                </a:solidFill>
                <a:latin typeface="Arial"/>
                <a:ea typeface="Arial"/>
                <a:cs typeface="Arial"/>
                <a:sym typeface="Arial"/>
              </a:rPr>
              <a:t>ubdivision of land; reliance on the potato; work in exchange for rent rather than cash; potato blight</a:t>
            </a:r>
          </a:p>
          <a:p>
            <a:pPr algn="l" marL="647702" indent="-323851" lvl="1">
              <a:lnSpc>
                <a:spcPts val="4200"/>
              </a:lnSpc>
              <a:buFont typeface="Arial"/>
              <a:buChar char="•"/>
            </a:pPr>
            <a:r>
              <a:rPr lang="en-US" sz="3000">
                <a:solidFill>
                  <a:srgbClr val="000000"/>
                </a:solidFill>
                <a:latin typeface="Arial"/>
                <a:ea typeface="Arial"/>
                <a:cs typeface="Arial"/>
                <a:sym typeface="Arial"/>
              </a:rPr>
              <a:t>The British government was slow to act when the potato blight hit. Some help came eventually in the form of maize, public work schemes and workhouses. However, most help came from voluntary and charity organisations in the form of soup kitchens and donations. </a:t>
            </a:r>
          </a:p>
          <a:p>
            <a:pPr algn="l" marL="647702" indent="-323851" lvl="1">
              <a:lnSpc>
                <a:spcPts val="4200"/>
              </a:lnSpc>
              <a:buFont typeface="Arial"/>
              <a:buChar char="•"/>
            </a:pPr>
            <a:r>
              <a:rPr lang="en-US" sz="3000">
                <a:solidFill>
                  <a:srgbClr val="000000"/>
                </a:solidFill>
                <a:latin typeface="Arial"/>
                <a:ea typeface="Arial"/>
                <a:cs typeface="Arial"/>
                <a:sym typeface="Arial"/>
              </a:rPr>
              <a:t>The consequences of the Great Famine include: a steep drop in population; emigration; the decline of the Irish language; the end of subdivision; changes to agriculture; anti-British feeling.</a:t>
            </a:r>
          </a:p>
          <a:p>
            <a:pPr algn="l" marL="647702" indent="-323851" lvl="1">
              <a:lnSpc>
                <a:spcPts val="4200"/>
              </a:lnSpc>
              <a:buFont typeface="Arial"/>
              <a:buChar char="•"/>
            </a:pPr>
            <a:r>
              <a:rPr lang="en-US" sz="3000">
                <a:solidFill>
                  <a:srgbClr val="000000"/>
                </a:solidFill>
                <a:latin typeface="Arial"/>
                <a:ea typeface="Arial"/>
                <a:cs typeface="Arial"/>
                <a:sym typeface="Arial"/>
              </a:rPr>
              <a:t>People emigrated to countries such as Britain, Australia, Canada and the US during and after the Great Famine, creating the Irish diaspora.</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grpSp>
        <p:nvGrpSpPr>
          <p:cNvPr name="Group 7" id="7"/>
          <p:cNvGrpSpPr/>
          <p:nvPr/>
        </p:nvGrpSpPr>
        <p:grpSpPr>
          <a:xfrm rot="0">
            <a:off x="16939260" y="0"/>
            <a:ext cx="1371600" cy="10287000"/>
            <a:chOff x="0" y="0"/>
            <a:chExt cx="1828800" cy="13716000"/>
          </a:xfrm>
        </p:grpSpPr>
        <p:sp>
          <p:nvSpPr>
            <p:cNvPr name="Freeform 8" id="8"/>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b="true">
                <a:solidFill>
                  <a:srgbClr val="004716"/>
                </a:solidFill>
                <a:latin typeface="Arial Bold"/>
                <a:ea typeface="Arial Bold"/>
                <a:cs typeface="Arial Bold"/>
                <a:sym typeface="Arial Bold"/>
              </a:rPr>
              <a:t>Reflecting on... The Great Famine</a:t>
            </a:r>
          </a:p>
        </p:txBody>
      </p:sp>
      <p:sp>
        <p:nvSpPr>
          <p:cNvPr name="TextBox 7" id="7"/>
          <p:cNvSpPr txBox="true"/>
          <p:nvPr/>
        </p:nvSpPr>
        <p:spPr>
          <a:xfrm rot="0">
            <a:off x="1028700" y="2130424"/>
            <a:ext cx="15609955" cy="3705225"/>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Until the twentieth century, the Great Famine was the worst catastrophe in modern European history. </a:t>
            </a:r>
            <a:r>
              <a:rPr lang="en-US" sz="2999">
                <a:solidFill>
                  <a:srgbClr val="000000"/>
                </a:solidFill>
                <a:latin typeface="Arial"/>
                <a:ea typeface="Arial"/>
                <a:cs typeface="Arial"/>
                <a:sym typeface="Arial"/>
              </a:rPr>
              <a:t>Its impact is still felt today: Ireland continues to tend towards emigration, particularly in times of economic hardship. Perhaps due to our own experience, we have a strong tradition of donating to and working in developing countries. Though Ireland is still strongly agricultural, the Famine was a turning point: thereafter, the Irish diversified their crops and sought livelihoods outside farming. Our population has never returned to pre-Famine levels, although millions around the world claim Irish roots. </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b="true">
                <a:solidFill>
                  <a:srgbClr val="004716"/>
                </a:solidFill>
                <a:latin typeface="Arial Bold"/>
                <a:ea typeface="Arial Bold"/>
                <a:cs typeface="Arial Bold"/>
                <a:sym typeface="Arial Bold"/>
              </a:rPr>
              <a:t>SEC Examination Questions</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sp>
        <p:nvSpPr>
          <p:cNvPr name="TextBox 9" id="9"/>
          <p:cNvSpPr txBox="true"/>
          <p:nvPr/>
        </p:nvSpPr>
        <p:spPr>
          <a:xfrm rot="0">
            <a:off x="1028700" y="2130424"/>
            <a:ext cx="15609955" cy="1609725"/>
          </a:xfrm>
          <a:prstGeom prst="rect">
            <a:avLst/>
          </a:prstGeom>
        </p:spPr>
        <p:txBody>
          <a:bodyPr anchor="t" rtlCol="false" tIns="0" lIns="0" bIns="0" rIns="0">
            <a:spAutoFit/>
          </a:bodyPr>
          <a:lstStyle/>
          <a:p>
            <a:pPr algn="l">
              <a:lnSpc>
                <a:spcPts val="4199"/>
              </a:lnSpc>
            </a:pPr>
            <a:r>
              <a:rPr lang="en-US" sz="2999">
                <a:solidFill>
                  <a:srgbClr val="000000"/>
                </a:solidFill>
                <a:latin typeface="Arial"/>
                <a:ea typeface="Arial"/>
                <a:cs typeface="Arial"/>
                <a:sym typeface="Arial"/>
              </a:rPr>
              <a:t>2021 SEC Sample Q5</a:t>
            </a:r>
          </a:p>
          <a:p>
            <a:pPr algn="l">
              <a:lnSpc>
                <a:spcPts val="4199"/>
              </a:lnSpc>
            </a:pPr>
            <a:r>
              <a:rPr lang="en-US" sz="2999">
                <a:solidFill>
                  <a:srgbClr val="000000"/>
                </a:solidFill>
                <a:latin typeface="Arial"/>
                <a:ea typeface="Arial"/>
                <a:cs typeface="Arial"/>
                <a:sym typeface="Arial"/>
              </a:rPr>
              <a:t>2022 SEC Q5</a:t>
            </a:r>
          </a:p>
          <a:p>
            <a:pPr algn="l">
              <a:lnSpc>
                <a:spcPts val="4199"/>
              </a:lnSpc>
            </a:pPr>
            <a:r>
              <a:rPr lang="en-US" sz="2999">
                <a:solidFill>
                  <a:srgbClr val="000000"/>
                </a:solidFill>
                <a:latin typeface="Arial"/>
                <a:ea typeface="Arial"/>
                <a:cs typeface="Arial"/>
                <a:sym typeface="Arial"/>
              </a:rPr>
              <a:t>2023 SEC Q3</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Seventeen: The Great Irish Famine</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Project</a:t>
            </a:r>
          </a:p>
        </p:txBody>
      </p:sp>
      <p:grpSp>
        <p:nvGrpSpPr>
          <p:cNvPr name="Group 9" id="9"/>
          <p:cNvGrpSpPr/>
          <p:nvPr/>
        </p:nvGrpSpPr>
        <p:grpSpPr>
          <a:xfrm rot="0">
            <a:off x="1028700" y="1943095"/>
            <a:ext cx="15609955" cy="6070599"/>
            <a:chOff x="0" y="0"/>
            <a:chExt cx="20813273" cy="8094133"/>
          </a:xfrm>
        </p:grpSpPr>
        <p:sp>
          <p:nvSpPr>
            <p:cNvPr name="TextBox 10" id="10"/>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56776"/>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Seventeen: The Great Irish Famine</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Project</a:t>
            </a:r>
          </a:p>
        </p:txBody>
      </p:sp>
      <p:sp>
        <p:nvSpPr>
          <p:cNvPr name="TextBox 9" id="9"/>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Famine Memorial, Dublin, Republic of Ireland</a:t>
            </a:r>
          </a:p>
          <a:p>
            <a:pPr algn="l">
              <a:lnSpc>
                <a:spcPts val="3500"/>
              </a:lnSpc>
            </a:pPr>
            <a:r>
              <a:rPr lang="en-US" sz="2500">
                <a:solidFill>
                  <a:srgbClr val="000000"/>
                </a:solidFill>
                <a:latin typeface="Arial"/>
                <a:ea typeface="Arial"/>
                <a:cs typeface="Arial"/>
                <a:sym typeface="Arial"/>
              </a:rPr>
              <a:t>Skibbereen Heritage Centre, County Cork</a:t>
            </a:r>
          </a:p>
          <a:p>
            <a:pPr algn="l">
              <a:lnSpc>
                <a:spcPts val="3500"/>
              </a:lnSpc>
            </a:pPr>
            <a:r>
              <a:rPr lang="en-US" sz="2500">
                <a:solidFill>
                  <a:srgbClr val="000000"/>
                </a:solidFill>
                <a:latin typeface="Arial"/>
                <a:ea typeface="Arial"/>
                <a:cs typeface="Arial"/>
                <a:sym typeface="Arial"/>
              </a:rPr>
              <a:t>Grosse Île, Quebec, Canada</a:t>
            </a:r>
          </a:p>
          <a:p>
            <a:pPr algn="l">
              <a:lnSpc>
                <a:spcPts val="3500"/>
              </a:lnSpc>
            </a:pPr>
            <a:r>
              <a:rPr lang="en-US" sz="2500">
                <a:solidFill>
                  <a:srgbClr val="000000"/>
                </a:solidFill>
                <a:latin typeface="Arial"/>
                <a:ea typeface="Arial"/>
                <a:cs typeface="Arial"/>
                <a:sym typeface="Arial"/>
              </a:rPr>
              <a:t>Murrisk Abbey, County Mayo</a:t>
            </a:r>
          </a:p>
          <a:p>
            <a:pPr algn="l">
              <a:lnSpc>
                <a:spcPts val="3500"/>
              </a:lnSpc>
            </a:pPr>
            <a:r>
              <a:rPr lang="en-US" sz="2500">
                <a:solidFill>
                  <a:srgbClr val="000000"/>
                </a:solidFill>
                <a:latin typeface="Arial"/>
                <a:ea typeface="Arial"/>
                <a:cs typeface="Arial"/>
                <a:sym typeface="Arial"/>
              </a:rPr>
              <a:t>Kilrush Famine Commemoration, County Clare</a:t>
            </a:r>
          </a:p>
          <a:p>
            <a:pPr algn="l">
              <a:lnSpc>
                <a:spcPts val="3500"/>
              </a:lnSpc>
            </a:pPr>
          </a:p>
        </p:txBody>
      </p:sp>
      <p:sp>
        <p:nvSpPr>
          <p:cNvPr name="TextBox 10" id="10"/>
          <p:cNvSpPr txBox="true"/>
          <p:nvPr/>
        </p:nvSpPr>
        <p:spPr>
          <a:xfrm rot="0">
            <a:off x="8833677" y="2673636"/>
            <a:ext cx="7804977"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Sir Robert Peel</a:t>
            </a:r>
          </a:p>
          <a:p>
            <a:pPr algn="l">
              <a:lnSpc>
                <a:spcPts val="3500"/>
              </a:lnSpc>
            </a:pPr>
            <a:r>
              <a:rPr lang="en-US" sz="2500">
                <a:solidFill>
                  <a:srgbClr val="000000"/>
                </a:solidFill>
                <a:latin typeface="Arial"/>
                <a:ea typeface="Arial"/>
                <a:cs typeface="Arial"/>
                <a:sym typeface="Arial"/>
              </a:rPr>
              <a:t>Dr Dan Donovan (Skibbereen)</a:t>
            </a:r>
          </a:p>
          <a:p>
            <a:pPr algn="l">
              <a:lnSpc>
                <a:spcPts val="3500"/>
              </a:lnSpc>
            </a:pPr>
            <a:r>
              <a:rPr lang="en-US" sz="2500">
                <a:solidFill>
                  <a:srgbClr val="000000"/>
                </a:solidFill>
                <a:latin typeface="Arial"/>
                <a:ea typeface="Arial"/>
                <a:cs typeface="Arial"/>
                <a:sym typeface="Arial"/>
              </a:rPr>
              <a:t>Jonathan Pim</a:t>
            </a:r>
          </a:p>
          <a:p>
            <a:pPr algn="l">
              <a:lnSpc>
                <a:spcPts val="3500"/>
              </a:lnSpc>
            </a:pPr>
            <a:r>
              <a:rPr lang="en-US" sz="2500">
                <a:solidFill>
                  <a:srgbClr val="000000"/>
                </a:solidFill>
                <a:latin typeface="Arial"/>
                <a:ea typeface="Arial"/>
                <a:cs typeface="Arial"/>
                <a:sym typeface="Arial"/>
              </a:rPr>
              <a:t>Archbishop MacHale, Tuam</a:t>
            </a:r>
          </a:p>
          <a:p>
            <a:pPr algn="l">
              <a:lnSpc>
                <a:spcPts val="3500"/>
              </a:lnSpc>
            </a:pPr>
            <a:r>
              <a:rPr lang="en-US" sz="2500">
                <a:solidFill>
                  <a:srgbClr val="000000"/>
                </a:solidFill>
                <a:latin typeface="Arial"/>
                <a:ea typeface="Arial"/>
                <a:cs typeface="Arial"/>
                <a:sym typeface="Arial"/>
              </a:rPr>
              <a:t>Rev. Robert Traill</a:t>
            </a:r>
          </a:p>
          <a:p>
            <a:pPr algn="l">
              <a:lnSpc>
                <a:spcPts val="3500"/>
              </a:lnSpc>
            </a:pPr>
            <a:r>
              <a:rPr lang="en-US" sz="2500">
                <a:solidFill>
                  <a:srgbClr val="000000"/>
                </a:solidFill>
                <a:latin typeface="Arial"/>
                <a:ea typeface="Arial"/>
                <a:cs typeface="Arial"/>
                <a:sym typeface="Arial"/>
              </a:rPr>
              <a:t>Patrick Kennedy (Wexford)</a:t>
            </a:r>
          </a:p>
          <a:p>
            <a:pPr algn="l">
              <a:lnSpc>
                <a:spcPts val="3500"/>
              </a:lnSpc>
            </a:pPr>
            <a:r>
              <a:rPr lang="en-US" sz="2500">
                <a:solidFill>
                  <a:srgbClr val="000000"/>
                </a:solidFill>
                <a:latin typeface="Arial"/>
                <a:ea typeface="Arial"/>
                <a:cs typeface="Arial"/>
                <a:sym typeface="Arial"/>
              </a:rPr>
              <a:t>Lord John Russell</a:t>
            </a:r>
          </a:p>
          <a:p>
            <a:pPr algn="l">
              <a:lnSpc>
                <a:spcPts val="3500"/>
              </a:lnSpc>
            </a:pPr>
            <a:r>
              <a:rPr lang="en-US" sz="2500">
                <a:solidFill>
                  <a:srgbClr val="000000"/>
                </a:solidFill>
                <a:latin typeface="Arial"/>
                <a:ea typeface="Arial"/>
                <a:cs typeface="Arial"/>
                <a:sym typeface="Arial"/>
              </a:rPr>
              <a:t>Archbishop Murray, Dublin</a:t>
            </a:r>
          </a:p>
          <a:p>
            <a:pPr algn="l">
              <a:lnSpc>
                <a:spcPts val="3500"/>
              </a:lnSpc>
            </a:pPr>
            <a:r>
              <a:rPr lang="en-US" sz="2500">
                <a:solidFill>
                  <a:srgbClr val="000000"/>
                </a:solidFill>
                <a:latin typeface="Arial"/>
                <a:ea typeface="Arial"/>
                <a:cs typeface="Arial"/>
                <a:sym typeface="Arial"/>
              </a:rPr>
              <a:t>Charles Trevelyan</a:t>
            </a:r>
          </a:p>
          <a:p>
            <a:pPr algn="l">
              <a:lnSpc>
                <a:spcPts val="3500"/>
              </a:lnSpc>
            </a:pPr>
            <a:r>
              <a:rPr lang="en-US" sz="2500">
                <a:solidFill>
                  <a:srgbClr val="000000"/>
                </a:solidFill>
                <a:latin typeface="Arial"/>
                <a:ea typeface="Arial"/>
                <a:cs typeface="Arial"/>
                <a:sym typeface="Arial"/>
              </a:rPr>
              <a:t>Joseph Bewley</a:t>
            </a:r>
          </a:p>
          <a:p>
            <a:pPr algn="l">
              <a:lnSpc>
                <a:spcPts val="3500"/>
              </a:lnSpc>
            </a:pPr>
            <a:r>
              <a:rPr lang="en-US" sz="2500">
                <a:solidFill>
                  <a:srgbClr val="000000"/>
                </a:solidFill>
                <a:latin typeface="Arial"/>
                <a:ea typeface="Arial"/>
                <a:cs typeface="Arial"/>
                <a:sym typeface="Arial"/>
              </a:rPr>
              <a:t>Queen Victoria</a:t>
            </a:r>
          </a:p>
          <a:p>
            <a:pPr algn="l">
              <a:lnSpc>
                <a:spcPts val="3500"/>
              </a:lnSpc>
            </a:pPr>
            <a:r>
              <a:rPr lang="en-US" sz="2500">
                <a:solidFill>
                  <a:srgbClr val="000000"/>
                </a:solidFill>
                <a:latin typeface="Arial"/>
                <a:ea typeface="Arial"/>
                <a:cs typeface="Arial"/>
                <a:sym typeface="Arial"/>
              </a:rPr>
              <a:t>Asenath Nicholson</a:t>
            </a:r>
          </a:p>
          <a:p>
            <a:pPr algn="l">
              <a:lnSpc>
                <a:spcPts val="3500"/>
              </a:lnSpc>
            </a:pP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DA33B"/>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DA33B"/>
                </a:solidFill>
                <a:latin typeface="Arial Bold Italics"/>
                <a:ea typeface="Arial Bold Italics"/>
                <a:cs typeface="Arial Bold Italics"/>
                <a:sym typeface="Arial Bold Italics"/>
              </a:rPr>
              <a:t>Historical Figures</a:t>
            </a:r>
          </a:p>
        </p:txBody>
      </p:sp>
      <p:grpSp>
        <p:nvGrpSpPr>
          <p:cNvPr name="Group 13" id="13"/>
          <p:cNvGrpSpPr/>
          <p:nvPr/>
        </p:nvGrpSpPr>
        <p:grpSpPr>
          <a:xfrm rot="0">
            <a:off x="11383909" y="9756776"/>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3"/>
            <a:ext cx="18288000" cy="1152525"/>
          </a:xfrm>
          <a:prstGeom prst="rect">
            <a:avLst/>
          </a:prstGeom>
        </p:spPr>
        <p:txBody>
          <a:bodyPr anchor="t" rtlCol="false" tIns="0" lIns="0" bIns="0" rIns="0">
            <a:spAutoFit/>
          </a:bodyPr>
          <a:lstStyle/>
          <a:p>
            <a:pPr algn="ctr">
              <a:lnSpc>
                <a:spcPts val="8400"/>
              </a:lnSpc>
            </a:pPr>
            <a:r>
              <a:rPr lang="en-US" b="true" sz="6000" spc="270">
                <a:solidFill>
                  <a:srgbClr val="0DA33B"/>
                </a:solidFill>
                <a:latin typeface="Arial Bold"/>
                <a:ea typeface="Arial Bold"/>
                <a:cs typeface="Arial Bold"/>
                <a:sym typeface="Arial Bold"/>
              </a:rPr>
              <a:t>17.1: THE CAUSES OF THE GREAT FAMINE</a:t>
            </a:r>
          </a:p>
        </p:txBody>
      </p:sp>
      <p:sp>
        <p:nvSpPr>
          <p:cNvPr name="TextBox 4" id="4"/>
          <p:cNvSpPr txBox="true"/>
          <p:nvPr/>
        </p:nvSpPr>
        <p:spPr>
          <a:xfrm rot="0">
            <a:off x="351801" y="3948422"/>
            <a:ext cx="17584398" cy="904875"/>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ea typeface="Daydream"/>
                <a:cs typeface="Daydream"/>
                <a:sym typeface="Daydream"/>
              </a:rPr>
              <a:t>17.1: the causes of the great famine</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17</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1845 to 1851</a:t>
            </a:r>
          </a:p>
        </p:txBody>
      </p:sp>
      <p:sp>
        <p:nvSpPr>
          <p:cNvPr name="TextBox 7" id="7"/>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b="true">
                <a:solidFill>
                  <a:srgbClr val="0DA33B"/>
                </a:solidFill>
                <a:latin typeface="Arial Bold"/>
                <a:ea typeface="Arial Bold"/>
                <a:cs typeface="Arial Bold"/>
                <a:sym typeface="Arial Bold"/>
              </a:rPr>
              <a:t>Strand Two: The History of Ireland</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716"/>
                </a:solidFill>
                <a:latin typeface="Arial Bold"/>
                <a:ea typeface="Arial Bold"/>
                <a:cs typeface="Arial Bold"/>
                <a:sym typeface="Arial Bold"/>
              </a:rPr>
              <a:t>What caused the Great Famine?</a:t>
            </a:r>
          </a:p>
        </p:txBody>
      </p:sp>
      <p:sp>
        <p:nvSpPr>
          <p:cNvPr name="TextBox 8" id="8"/>
          <p:cNvSpPr txBox="true"/>
          <p:nvPr/>
        </p:nvSpPr>
        <p:spPr>
          <a:xfrm rot="0">
            <a:off x="1028700" y="1838325"/>
            <a:ext cx="15609955"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Great Famine </a:t>
            </a:r>
            <a:r>
              <a:rPr lang="en-US" sz="2500">
                <a:solidFill>
                  <a:srgbClr val="000000"/>
                </a:solidFill>
                <a:latin typeface="Arial"/>
                <a:ea typeface="Arial"/>
                <a:cs typeface="Arial"/>
                <a:sym typeface="Arial"/>
              </a:rPr>
              <a:t>happened across Ireland between 1845 and 1850. The potato crop had failed and without other crips to feed themselves, people died of starvation and disease, or were forced to emigrate (move to other countries). Several factors led to this catastrophe:</a:t>
            </a:r>
          </a:p>
          <a:p>
            <a:pPr algn="l" marL="539754" indent="-269877" lvl="1">
              <a:lnSpc>
                <a:spcPts val="3500"/>
              </a:lnSpc>
              <a:buFont typeface="Arial"/>
              <a:buChar char="•"/>
            </a:pPr>
            <a:r>
              <a:rPr lang="en-US" sz="2500">
                <a:solidFill>
                  <a:srgbClr val="000000"/>
                </a:solidFill>
                <a:latin typeface="Arial"/>
                <a:ea typeface="Arial"/>
                <a:cs typeface="Arial"/>
                <a:sym typeface="Arial"/>
              </a:rPr>
              <a:t>Most Irish people were </a:t>
            </a:r>
            <a:r>
              <a:rPr lang="en-US" b="true" sz="2500">
                <a:solidFill>
                  <a:srgbClr val="000000"/>
                </a:solidFill>
                <a:latin typeface="Arial Bold"/>
                <a:ea typeface="Arial Bold"/>
                <a:cs typeface="Arial Bold"/>
                <a:sym typeface="Arial Bold"/>
              </a:rPr>
              <a:t>dependent on farming</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With the </a:t>
            </a:r>
            <a:r>
              <a:rPr lang="en-US" b="true" sz="2500">
                <a:solidFill>
                  <a:srgbClr val="000000"/>
                </a:solidFill>
                <a:latin typeface="Arial Bold"/>
                <a:ea typeface="Arial Bold"/>
                <a:cs typeface="Arial Bold"/>
                <a:sym typeface="Arial Bold"/>
              </a:rPr>
              <a:t>steep rise in population</a:t>
            </a:r>
            <a:r>
              <a:rPr lang="en-US" sz="2500">
                <a:solidFill>
                  <a:srgbClr val="000000"/>
                </a:solidFill>
                <a:latin typeface="Arial"/>
                <a:ea typeface="Arial"/>
                <a:cs typeface="Arial"/>
                <a:sym typeface="Arial"/>
              </a:rPr>
              <a:t> and the </a:t>
            </a:r>
            <a:r>
              <a:rPr lang="en-US" b="true" sz="2500">
                <a:solidFill>
                  <a:srgbClr val="000000"/>
                </a:solidFill>
                <a:latin typeface="Arial Bold"/>
                <a:ea typeface="Arial Bold"/>
                <a:cs typeface="Arial Bold"/>
                <a:sym typeface="Arial Bold"/>
              </a:rPr>
              <a:t>subdivision of land</a:t>
            </a:r>
            <a:r>
              <a:rPr lang="en-US" sz="2500">
                <a:solidFill>
                  <a:srgbClr val="000000"/>
                </a:solidFill>
                <a:latin typeface="Arial"/>
                <a:ea typeface="Arial"/>
                <a:cs typeface="Arial"/>
                <a:sym typeface="Arial"/>
              </a:rPr>
              <a:t>, people had to survive on </a:t>
            </a:r>
            <a:r>
              <a:rPr lang="en-US" b="true" sz="2500">
                <a:solidFill>
                  <a:srgbClr val="000000"/>
                </a:solidFill>
                <a:latin typeface="Arial Bold"/>
                <a:ea typeface="Arial Bold"/>
                <a:cs typeface="Arial Bold"/>
                <a:sym typeface="Arial Bold"/>
              </a:rPr>
              <a:t>smaller plots of land </a:t>
            </a:r>
            <a:r>
              <a:rPr lang="en-US" sz="2500">
                <a:solidFill>
                  <a:srgbClr val="000000"/>
                </a:solidFill>
                <a:latin typeface="Arial"/>
                <a:ea typeface="Arial"/>
                <a:cs typeface="Arial"/>
                <a:sym typeface="Arial"/>
              </a:rPr>
              <a:t>which were often too small to sustain more than one crop. </a:t>
            </a:r>
          </a:p>
          <a:p>
            <a:pPr algn="l" marL="539754" indent="-269877" lvl="1">
              <a:lnSpc>
                <a:spcPts val="3500"/>
              </a:lnSpc>
              <a:buFont typeface="Arial"/>
              <a:buChar char="•"/>
            </a:pPr>
            <a:r>
              <a:rPr lang="en-US" sz="2500">
                <a:solidFill>
                  <a:srgbClr val="000000"/>
                </a:solidFill>
                <a:latin typeface="Arial"/>
                <a:ea typeface="Arial"/>
                <a:cs typeface="Arial"/>
                <a:sym typeface="Arial"/>
              </a:rPr>
              <a:t>Tenant farmers and cottiers were very reliant on the potato as a source for food. Just 1 acre of land could grow enough potatoes to feed a family for six months. The potato was suited to Ireland's damp climate, making it easier to grow and harvest, and it stored well, unlike grain. </a:t>
            </a:r>
          </a:p>
          <a:p>
            <a:pPr algn="l" marL="539754" indent="-269877" lvl="1">
              <a:lnSpc>
                <a:spcPts val="3500"/>
              </a:lnSpc>
              <a:buFont typeface="Arial"/>
              <a:buChar char="•"/>
            </a:pPr>
            <a:r>
              <a:rPr lang="en-US" sz="2500">
                <a:solidFill>
                  <a:srgbClr val="000000"/>
                </a:solidFill>
                <a:latin typeface="Arial"/>
                <a:ea typeface="Arial"/>
                <a:cs typeface="Arial"/>
                <a:sym typeface="Arial"/>
              </a:rPr>
              <a:t>Most cottiers worked land in exchange for their rent and didn't receive money payments so they had no cash to buy any other food if their potato crop failed.</a:t>
            </a:r>
          </a:p>
          <a:p>
            <a:pPr algn="l" marL="539754" indent="-269877" lvl="1">
              <a:lnSpc>
                <a:spcPts val="3500"/>
              </a:lnSpc>
              <a:buFont typeface="Arial"/>
              <a:buChar char="•"/>
            </a:pPr>
            <a:r>
              <a:rPr lang="en-US" sz="2500">
                <a:solidFill>
                  <a:srgbClr val="000000"/>
                </a:solidFill>
                <a:latin typeface="Arial"/>
                <a:ea typeface="Arial"/>
                <a:cs typeface="Arial"/>
                <a:sym typeface="Arial"/>
              </a:rPr>
              <a:t>This dependence on farming and the potato made the poor vulnerable, so when potato blight struck, they were immediately out of options. </a:t>
            </a:r>
            <a:r>
              <a:rPr lang="en-US" b="true" sz="2500">
                <a:solidFill>
                  <a:srgbClr val="000000"/>
                </a:solidFill>
                <a:latin typeface="Arial Bold"/>
                <a:ea typeface="Arial Bold"/>
                <a:cs typeface="Arial Bold"/>
                <a:sym typeface="Arial Bold"/>
              </a:rPr>
              <a:t>Potato blight </a:t>
            </a:r>
            <a:r>
              <a:rPr lang="en-US" sz="2500">
                <a:solidFill>
                  <a:srgbClr val="000000"/>
                </a:solidFill>
                <a:latin typeface="Arial"/>
                <a:ea typeface="Arial"/>
                <a:cs typeface="Arial"/>
                <a:sym typeface="Arial"/>
              </a:rPr>
              <a:t>is </a:t>
            </a:r>
            <a:r>
              <a:rPr lang="en-US" sz="2500" u="sng">
                <a:solidFill>
                  <a:srgbClr val="000000"/>
                </a:solidFill>
                <a:latin typeface="Arial"/>
                <a:ea typeface="Arial"/>
                <a:cs typeface="Arial"/>
                <a:sym typeface="Arial"/>
              </a:rPr>
              <a:t>a fungus that spreads in damp and humid weather and destroys potato crips</a:t>
            </a:r>
            <a:r>
              <a:rPr lang="en-US" sz="2500">
                <a:solidFill>
                  <a:srgbClr val="000000"/>
                </a:solidFill>
                <a:latin typeface="Arial"/>
                <a:ea typeface="Arial"/>
                <a:cs typeface="Arial"/>
                <a:sym typeface="Arial"/>
              </a:rPr>
              <a:t>.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aphicFrame>
        <p:nvGraphicFramePr>
          <p:cNvPr name="Table 6" id="6"/>
          <p:cNvGraphicFramePr>
            <a:graphicFrameLocks noGrp="true"/>
          </p:cNvGraphicFramePr>
          <p:nvPr/>
        </p:nvGraphicFramePr>
        <p:xfrm>
          <a:off x="1407766" y="1135168"/>
          <a:ext cx="7315200" cy="7467600"/>
        </p:xfrm>
        <a:graphic>
          <a:graphicData uri="http://schemas.openxmlformats.org/drawingml/2006/table">
            <a:tbl>
              <a:tblPr/>
              <a:tblGrid>
                <a:gridCol w="7315200"/>
              </a:tblGrid>
              <a:tr h="1024402">
                <a:tc>
                  <a:txBody>
                    <a:bodyPr anchor="t" rtlCol="false"/>
                    <a:lstStyle/>
                    <a:p>
                      <a:pPr algn="ctr">
                        <a:lnSpc>
                          <a:spcPts val="3499"/>
                        </a:lnSpc>
                        <a:defRPr/>
                      </a:pPr>
                      <a:r>
                        <a:rPr lang="en-US" sz="2499" b="true">
                          <a:solidFill>
                            <a:srgbClr val="FFFFFF"/>
                          </a:solidFill>
                          <a:latin typeface="Arial Bold"/>
                          <a:ea typeface="Arial Bold"/>
                          <a:cs typeface="Arial Bold"/>
                          <a:sym typeface="Arial Bold"/>
                        </a:rPr>
                        <a:t>Causes of the Great Famine</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4716"/>
                    </a:solidFill>
                  </a:tcPr>
                </a:tc>
              </a:tr>
              <a:tr h="1024402">
                <a:tc>
                  <a:txBody>
                    <a:bodyPr anchor="t" rtlCol="false"/>
                    <a:lstStyle/>
                    <a:p>
                      <a:pPr algn="ctr">
                        <a:lnSpc>
                          <a:spcPts val="3499"/>
                        </a:lnSpc>
                        <a:defRPr/>
                      </a:pPr>
                      <a:r>
                        <a:rPr lang="en-US" sz="2499">
                          <a:solidFill>
                            <a:srgbClr val="000000"/>
                          </a:solidFill>
                          <a:latin typeface="Arial"/>
                          <a:ea typeface="Arial"/>
                          <a:cs typeface="Arial"/>
                          <a:sym typeface="Arial"/>
                        </a:rPr>
                        <a:t>Rise in population</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024402">
                <a:tc>
                  <a:txBody>
                    <a:bodyPr anchor="t" rtlCol="false"/>
                    <a:lstStyle/>
                    <a:p>
                      <a:pPr algn="ctr">
                        <a:lnSpc>
                          <a:spcPts val="3499"/>
                        </a:lnSpc>
                        <a:defRPr/>
                      </a:pPr>
                      <a:r>
                        <a:rPr lang="en-US" sz="2499">
                          <a:solidFill>
                            <a:srgbClr val="000000"/>
                          </a:solidFill>
                          <a:latin typeface="Arial"/>
                          <a:ea typeface="Arial"/>
                          <a:cs typeface="Arial"/>
                          <a:sym typeface="Arial"/>
                        </a:rPr>
                        <a:t>Widespread poverty</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024402">
                <a:tc>
                  <a:txBody>
                    <a:bodyPr anchor="t" rtlCol="false"/>
                    <a:lstStyle/>
                    <a:p>
                      <a:pPr algn="ctr">
                        <a:lnSpc>
                          <a:spcPts val="3499"/>
                        </a:lnSpc>
                        <a:defRPr/>
                      </a:pPr>
                      <a:r>
                        <a:rPr lang="en-US" sz="2499">
                          <a:solidFill>
                            <a:srgbClr val="000000"/>
                          </a:solidFill>
                          <a:latin typeface="Arial"/>
                          <a:ea typeface="Arial"/>
                          <a:cs typeface="Arial"/>
                          <a:sym typeface="Arial"/>
                        </a:rPr>
                        <a:t>Small farms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024402">
                <a:tc>
                  <a:txBody>
                    <a:bodyPr anchor="t" rtlCol="false"/>
                    <a:lstStyle/>
                    <a:p>
                      <a:pPr algn="ctr">
                        <a:lnSpc>
                          <a:spcPts val="3499"/>
                        </a:lnSpc>
                        <a:defRPr/>
                      </a:pPr>
                      <a:r>
                        <a:rPr lang="en-US" sz="2499">
                          <a:solidFill>
                            <a:srgbClr val="000000"/>
                          </a:solidFill>
                          <a:latin typeface="Arial"/>
                          <a:ea typeface="Arial"/>
                          <a:cs typeface="Arial"/>
                          <a:sym typeface="Arial"/>
                        </a:rPr>
                        <a:t>Reliance on the potato</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321191">
                <a:tc>
                  <a:txBody>
                    <a:bodyPr anchor="t" rtlCol="false"/>
                    <a:lstStyle/>
                    <a:p>
                      <a:pPr algn="ctr">
                        <a:lnSpc>
                          <a:spcPts val="3499"/>
                        </a:lnSpc>
                        <a:defRPr/>
                      </a:pPr>
                      <a:r>
                        <a:rPr lang="en-US" sz="2499">
                          <a:solidFill>
                            <a:srgbClr val="000000"/>
                          </a:solidFill>
                          <a:latin typeface="Arial"/>
                          <a:ea typeface="Arial"/>
                          <a:cs typeface="Arial"/>
                          <a:sym typeface="Arial"/>
                        </a:rPr>
                        <a:t>Cottiers worked in exchange for rent rather than money</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024402">
                <a:tc>
                  <a:txBody>
                    <a:bodyPr anchor="t" rtlCol="false"/>
                    <a:lstStyle/>
                    <a:p>
                      <a:pPr algn="ctr">
                        <a:lnSpc>
                          <a:spcPts val="3499"/>
                        </a:lnSpc>
                        <a:defRPr/>
                      </a:pPr>
                      <a:r>
                        <a:rPr lang="en-US" sz="2499">
                          <a:solidFill>
                            <a:srgbClr val="000000"/>
                          </a:solidFill>
                          <a:latin typeface="Arial"/>
                          <a:ea typeface="Arial"/>
                          <a:cs typeface="Arial"/>
                          <a:sym typeface="Arial"/>
                        </a:rPr>
                        <a:t>The potato blight</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bl>
          </a:graphicData>
        </a:graphic>
      </p:graphicFrame>
      <p:sp>
        <p:nvSpPr>
          <p:cNvPr name="Freeform 7" id="7"/>
          <p:cNvSpPr/>
          <p:nvPr/>
        </p:nvSpPr>
        <p:spPr>
          <a:xfrm flipH="false" flipV="false" rot="0">
            <a:off x="9999316" y="1135168"/>
            <a:ext cx="5979069" cy="7467600"/>
          </a:xfrm>
          <a:custGeom>
            <a:avLst/>
            <a:gdLst/>
            <a:ahLst/>
            <a:cxnLst/>
            <a:rect r="r" b="b" t="t" l="l"/>
            <a:pathLst>
              <a:path h="7467600" w="5979069">
                <a:moveTo>
                  <a:pt x="0" y="0"/>
                </a:moveTo>
                <a:lnTo>
                  <a:pt x="5979069" y="0"/>
                </a:lnTo>
                <a:lnTo>
                  <a:pt x="5979069" y="7467600"/>
                </a:lnTo>
                <a:lnTo>
                  <a:pt x="0" y="7467600"/>
                </a:lnTo>
                <a:lnTo>
                  <a:pt x="0" y="0"/>
                </a:lnTo>
                <a:close/>
              </a:path>
            </a:pathLst>
          </a:custGeom>
          <a:blipFill>
            <a:blip r:embed="rId2"/>
            <a:stretch>
              <a:fillRect l="0" t="0" r="0" b="0"/>
            </a:stretch>
          </a:blipFill>
        </p:spPr>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History of Ireland</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sp>
        <p:nvSpPr>
          <p:cNvPr name="TextBox 10" id="10"/>
          <p:cNvSpPr txBox="true"/>
          <p:nvPr/>
        </p:nvSpPr>
        <p:spPr>
          <a:xfrm rot="0">
            <a:off x="1028700" y="9811386"/>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56776"/>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174 (Artefact, 2nd Edition)</a:t>
            </a:r>
          </a:p>
        </p:txBody>
      </p:sp>
      <p:sp>
        <p:nvSpPr>
          <p:cNvPr name="TextBox 8" id="8"/>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ea typeface="Arial"/>
                <a:cs typeface="Arial"/>
                <a:sym typeface="Arial"/>
              </a:rPr>
              <a:t>When did the Great Famine occur?</a:t>
            </a:r>
          </a:p>
          <a:p>
            <a:pPr algn="l" marL="539749" indent="-269875" lvl="1">
              <a:lnSpc>
                <a:spcPts val="3499"/>
              </a:lnSpc>
              <a:buAutoNum type="arabicPeriod" startAt="1"/>
            </a:pPr>
            <a:r>
              <a:rPr lang="en-US" sz="2499">
                <a:solidFill>
                  <a:srgbClr val="0DA33B"/>
                </a:solidFill>
                <a:latin typeface="Arial"/>
                <a:ea typeface="Arial"/>
                <a:cs typeface="Arial"/>
                <a:sym typeface="Arial"/>
              </a:rPr>
              <a:t>Why was the steep rise in population so damaging for Ireland?</a:t>
            </a:r>
          </a:p>
          <a:p>
            <a:pPr algn="l" marL="539749" indent="-269875" lvl="1">
              <a:lnSpc>
                <a:spcPts val="3499"/>
              </a:lnSpc>
              <a:buAutoNum type="arabicPeriod" startAt="1"/>
            </a:pPr>
            <a:r>
              <a:rPr lang="en-US" sz="2499">
                <a:solidFill>
                  <a:srgbClr val="0DA33B"/>
                </a:solidFill>
                <a:latin typeface="Arial"/>
                <a:ea typeface="Arial"/>
                <a:cs typeface="Arial"/>
                <a:sym typeface="Arial"/>
              </a:rPr>
              <a:t>Why was the potato crop the main crop in Ireland?</a:t>
            </a:r>
          </a:p>
          <a:p>
            <a:pPr algn="l" marL="539749" indent="-269875" lvl="1">
              <a:lnSpc>
                <a:spcPts val="3499"/>
              </a:lnSpc>
              <a:buAutoNum type="arabicPeriod" startAt="1"/>
            </a:pPr>
            <a:r>
              <a:rPr lang="en-US" sz="2499">
                <a:solidFill>
                  <a:srgbClr val="0DA33B"/>
                </a:solidFill>
                <a:latin typeface="Arial"/>
                <a:ea typeface="Arial"/>
                <a:cs typeface="Arial"/>
                <a:sym typeface="Arial"/>
              </a:rPr>
              <a:t>What is potato blight?</a:t>
            </a:r>
          </a:p>
          <a:p>
            <a:pPr algn="l" marL="539749" indent="-269875" lvl="1">
              <a:lnSpc>
                <a:spcPts val="3499"/>
              </a:lnSpc>
              <a:buAutoNum type="arabicPeriod" startAt="1"/>
            </a:pPr>
            <a:r>
              <a:rPr lang="en-US" sz="2499">
                <a:solidFill>
                  <a:srgbClr val="0DA33B"/>
                </a:solidFill>
                <a:latin typeface="Arial"/>
                <a:ea typeface="Arial"/>
                <a:cs typeface="Arial"/>
                <a:sym typeface="Arial"/>
              </a:rPr>
              <a:t>Which of the causes of the Great Famine do you think was the most important? Give reasons for your answer.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b="true">
                <a:solidFill>
                  <a:srgbClr val="004716"/>
                </a:solidFill>
                <a:latin typeface="Arial Bold"/>
                <a:ea typeface="Arial Bold"/>
                <a:cs typeface="Arial Bold"/>
                <a:sym typeface="Arial Bold"/>
              </a:rPr>
              <a:t>Checkpoint pg. 174 (Artefact, 2nd Edition)</a:t>
            </a:r>
          </a:p>
        </p:txBody>
      </p:sp>
      <p:sp>
        <p:nvSpPr>
          <p:cNvPr name="TextBox 8" id="8"/>
          <p:cNvSpPr txBox="true"/>
          <p:nvPr/>
        </p:nvSpPr>
        <p:spPr>
          <a:xfrm rot="0">
            <a:off x="1028700" y="2130424"/>
            <a:ext cx="15609955" cy="5800725"/>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00000"/>
                </a:solidFill>
                <a:latin typeface="Arial"/>
                <a:ea typeface="Arial"/>
                <a:cs typeface="Arial"/>
                <a:sym typeface="Arial"/>
              </a:rPr>
              <a:t>Between 1845 and 1850. </a:t>
            </a:r>
          </a:p>
          <a:p>
            <a:pPr algn="l" marL="647697" indent="-323848" lvl="1">
              <a:lnSpc>
                <a:spcPts val="4199"/>
              </a:lnSpc>
              <a:buAutoNum type="arabicPeriod" startAt="1"/>
            </a:pPr>
            <a:r>
              <a:rPr lang="en-US" sz="2999">
                <a:solidFill>
                  <a:srgbClr val="000000"/>
                </a:solidFill>
                <a:latin typeface="Arial"/>
                <a:ea typeface="Arial"/>
                <a:cs typeface="Arial"/>
                <a:sym typeface="Arial"/>
              </a:rPr>
              <a:t>More people had to survive on smaller plots of land and became reliant on potatoes as the largest part of their diets. </a:t>
            </a:r>
          </a:p>
          <a:p>
            <a:pPr algn="l" marL="647697" indent="-323848" lvl="1">
              <a:lnSpc>
                <a:spcPts val="4199"/>
              </a:lnSpc>
              <a:buAutoNum type="arabicPeriod" startAt="1"/>
            </a:pPr>
            <a:r>
              <a:rPr lang="en-US" sz="2999">
                <a:solidFill>
                  <a:srgbClr val="000000"/>
                </a:solidFill>
                <a:latin typeface="Arial"/>
                <a:ea typeface="Arial"/>
                <a:cs typeface="Arial"/>
                <a:sym typeface="Arial"/>
              </a:rPr>
              <a:t>Just one acre of land could grow enough potatoes to feed a family for six months. The potato was suited to Ireland’s damp climate, it was easy to grow and harvest, and it stored well, unlike grain. </a:t>
            </a:r>
          </a:p>
          <a:p>
            <a:pPr algn="l" marL="647697" indent="-323848" lvl="1">
              <a:lnSpc>
                <a:spcPts val="4199"/>
              </a:lnSpc>
              <a:buAutoNum type="arabicPeriod" startAt="1"/>
            </a:pPr>
            <a:r>
              <a:rPr lang="en-US" sz="2999">
                <a:solidFill>
                  <a:srgbClr val="000000"/>
                </a:solidFill>
                <a:latin typeface="Arial"/>
                <a:ea typeface="Arial"/>
                <a:cs typeface="Arial"/>
                <a:sym typeface="Arial"/>
              </a:rPr>
              <a:t>Potato blight: a fungus that spreads in damp and humid weather and destroys potato crops. </a:t>
            </a:r>
          </a:p>
          <a:p>
            <a:pPr algn="l" marL="647697" indent="-323848" lvl="1">
              <a:lnSpc>
                <a:spcPts val="4199"/>
              </a:lnSpc>
              <a:buAutoNum type="arabicPeriod" startAt="1"/>
            </a:pPr>
            <a:r>
              <a:rPr lang="en-US" sz="2999">
                <a:solidFill>
                  <a:srgbClr val="000000"/>
                </a:solidFill>
                <a:latin typeface="Arial"/>
                <a:ea typeface="Arial"/>
                <a:cs typeface="Arial"/>
                <a:sym typeface="Arial"/>
              </a:rPr>
              <a:t>Any one, with a reason given: rise in population, poverty; subdivision of land leading to ever smaller farms; reliance on the potato; cottiers worked in exchange for rent rather than for money; the potato blight. </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Seventeen: The Great Famine</a:t>
            </a:r>
          </a:p>
        </p:txBody>
      </p:sp>
      <p:grpSp>
        <p:nvGrpSpPr>
          <p:cNvPr name="Group 10" id="10"/>
          <p:cNvGrpSpPr/>
          <p:nvPr/>
        </p:nvGrpSpPr>
        <p:grpSpPr>
          <a:xfrm rot="0">
            <a:off x="11383909" y="9756776"/>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8037"/>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DAFpq5kVzZc</dc:identifier>
  <dcterms:modified xsi:type="dcterms:W3CDTF">2011-08-01T06:04:30Z</dcterms:modified>
  <cp:revision>1</cp:revision>
  <dc:title>Ch. 17 - The Great Irish Famine</dc:title>
</cp:coreProperties>
</file>